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1"/>
  </p:notesMasterIdLst>
  <p:sldIdLst>
    <p:sldId id="256" r:id="rId2"/>
    <p:sldId id="257" r:id="rId3"/>
    <p:sldId id="258" r:id="rId4"/>
    <p:sldId id="260" r:id="rId5"/>
    <p:sldId id="261" r:id="rId6"/>
    <p:sldId id="262" r:id="rId7"/>
    <p:sldId id="263" r:id="rId8"/>
    <p:sldId id="264" r:id="rId9"/>
    <p:sldId id="275" r:id="rId10"/>
    <p:sldId id="276" r:id="rId11"/>
    <p:sldId id="266" r:id="rId12"/>
    <p:sldId id="267" r:id="rId13"/>
    <p:sldId id="277" r:id="rId14"/>
    <p:sldId id="269" r:id="rId15"/>
    <p:sldId id="270" r:id="rId16"/>
    <p:sldId id="271" r:id="rId17"/>
    <p:sldId id="272" r:id="rId18"/>
    <p:sldId id="273" r:id="rId19"/>
    <p:sldId id="278" r:id="rId2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jx5c1glTQUquqTXhZjrzyowDRep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9B11C8-6746-F225-F7BD-6437B08F0AA9}" v="192" dt="2022-05-28T09:43:53.9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6"/>
    <p:restoredTop sz="93891" autoAdjust="0"/>
  </p:normalViewPr>
  <p:slideViewPr>
    <p:cSldViewPr snapToGrid="0" snapToObjects="1">
      <p:cViewPr varScale="1">
        <p:scale>
          <a:sx n="68" d="100"/>
          <a:sy n="68" d="100"/>
        </p:scale>
        <p:origin x="59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sz="1800" b="0" i="0" u="none" strike="noStrike" dirty="0">
                <a:solidFill>
                  <a:srgbClr val="000000"/>
                </a:solidFill>
                <a:effectLst/>
                <a:latin typeface="Arial" panose="020B0604020202020204" pitchFamily="34" charset="0"/>
              </a:rPr>
              <a:t>Sang đến các phần về Business Communication, như buổi trước cta đã bđ thực hành viết 1 dạng văn bản rất thường đc sử dụng trong giao tiếp nơi làm việc - email. Trong mt làm việc, bất kì văn bản nào được đưa ra cũng cần có sự kiểm duyệt nhất định, dù là của bản thân người viết hay từ một bên thứ hai (sếp, phòng ban cao hơn, cấp lãnh đạo,...).</a:t>
            </a:r>
            <a:endParaRPr lang="en-US"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r>
              <a:rPr lang="vi-VN" sz="1800" b="0" i="0" u="none" strike="noStrike" dirty="0">
                <a:solidFill>
                  <a:srgbClr val="000000"/>
                </a:solidFill>
                <a:effectLst/>
                <a:latin typeface="Arial" panose="020B0604020202020204" pitchFamily="34" charset="0"/>
              </a:rPr>
              <a:t>Do vậy, sự kiểm tra, đánh giá, xem lại đọc lại (revision) là một điều quan trọng cần làm và thường xuyên</a:t>
            </a:r>
            <a:endParaRPr dirty="0"/>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36719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dirty="0"/>
              <a:t>Là một nhà văn kinh doanh có kinh nghiệm, bạn có thể được yêu cầu đánh giá tác phẩm của người khác. Hiểu rõ về quy trình sẽ giúp bạn đánh giá hiệu quả, đưa ra lời khuyên mang tính xây dựng có lợi cho bài luận trong khi vẫn chống lại sự thay đổi vì lợi ích của thay đổi.</a:t>
            </a:r>
            <a:endParaRPr dirty="0"/>
          </a:p>
        </p:txBody>
      </p:sp>
      <p:sp>
        <p:nvSpPr>
          <p:cNvPr id="171" name="Google Shape;17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6679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Cho </a:t>
            </a:r>
            <a:r>
              <a:rPr lang="en-US" dirty="0" err="1"/>
              <a:t>làm</a:t>
            </a:r>
            <a:r>
              <a:rPr lang="en-US" dirty="0"/>
              <a:t> activity </a:t>
            </a:r>
            <a:r>
              <a:rPr lang="en-US" dirty="0" err="1"/>
              <a:t>này</a:t>
            </a:r>
            <a:endParaRPr dirty="0"/>
          </a:p>
        </p:txBody>
      </p:sp>
      <p:sp>
        <p:nvSpPr>
          <p:cNvPr id="190" name="Google Shape;19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dirty="0"/>
              <a:t>Trong mọi ngành nghề, lĩnh vực và nghề nghiệp, môi trường kinh doanh ngày nay là một môi trường hướng đến kết quả. Bất kể bạn viết gì, vẫn có khả năng xảy ra, thậm chí có khả năng xảy ra sự hiểu lầm và truyền đạt sai thông tin.</a:t>
            </a:r>
            <a:r>
              <a:rPr lang="en-US" dirty="0"/>
              <a:t> </a:t>
            </a:r>
            <a:r>
              <a:rPr lang="en-US" dirty="0" err="1"/>
              <a:t>Đặc</a:t>
            </a:r>
            <a:r>
              <a:rPr lang="en-US" dirty="0"/>
              <a:t> </a:t>
            </a:r>
            <a:r>
              <a:rPr lang="en-US" dirty="0" err="1"/>
              <a:t>biệt</a:t>
            </a:r>
            <a:r>
              <a:rPr lang="en-US" dirty="0"/>
              <a:t> </a:t>
            </a:r>
            <a:r>
              <a:rPr lang="en-US" dirty="0" err="1"/>
              <a:t>nếu</a:t>
            </a:r>
            <a:r>
              <a:rPr lang="en-US" dirty="0"/>
              <a:t> </a:t>
            </a:r>
            <a:r>
              <a:rPr lang="en-US" dirty="0" err="1"/>
              <a:t>các</a:t>
            </a:r>
            <a:r>
              <a:rPr lang="en-US" dirty="0"/>
              <a:t> </a:t>
            </a:r>
            <a:r>
              <a:rPr lang="en-US" dirty="0" err="1"/>
              <a:t>bạn</a:t>
            </a:r>
            <a:r>
              <a:rPr lang="en-US" dirty="0"/>
              <a:t> </a:t>
            </a:r>
            <a:r>
              <a:rPr lang="en-US" dirty="0" err="1"/>
              <a:t>đi</a:t>
            </a:r>
            <a:r>
              <a:rPr lang="en-US" dirty="0"/>
              <a:t> </a:t>
            </a:r>
            <a:r>
              <a:rPr lang="en-US" dirty="0" err="1"/>
              <a:t>thương</a:t>
            </a:r>
            <a:r>
              <a:rPr lang="en-US" dirty="0"/>
              <a:t> </a:t>
            </a:r>
            <a:r>
              <a:rPr lang="en-US" dirty="0" err="1"/>
              <a:t>lượng</a:t>
            </a:r>
            <a:r>
              <a:rPr lang="en-US" dirty="0"/>
              <a:t>, pitching </a:t>
            </a:r>
            <a:r>
              <a:rPr lang="en-US" dirty="0" err="1"/>
              <a:t>kí</a:t>
            </a:r>
            <a:r>
              <a:rPr lang="en-US" dirty="0"/>
              <a:t> </a:t>
            </a:r>
            <a:r>
              <a:rPr lang="en-US" dirty="0" err="1"/>
              <a:t>hợp</a:t>
            </a:r>
            <a:r>
              <a:rPr lang="en-US" dirty="0"/>
              <a:t> </a:t>
            </a:r>
            <a:r>
              <a:rPr lang="en-US" dirty="0" err="1"/>
              <a:t>đồng</a:t>
            </a:r>
            <a:r>
              <a:rPr lang="en-US" dirty="0"/>
              <a:t> </a:t>
            </a:r>
            <a:r>
              <a:rPr lang="en-US" dirty="0" err="1"/>
              <a:t>mà</a:t>
            </a:r>
            <a:r>
              <a:rPr lang="en-US" dirty="0"/>
              <a:t> </a:t>
            </a:r>
            <a:r>
              <a:rPr lang="en-US" dirty="0" err="1"/>
              <a:t>hiểu</a:t>
            </a:r>
            <a:r>
              <a:rPr lang="en-US" dirty="0"/>
              <a:t> </a:t>
            </a:r>
            <a:r>
              <a:rPr lang="en-US" dirty="0" err="1"/>
              <a:t>lầm</a:t>
            </a:r>
            <a:r>
              <a:rPr lang="en-US" dirty="0"/>
              <a:t> -&gt; </a:t>
            </a:r>
            <a:r>
              <a:rPr lang="en-US" dirty="0" err="1"/>
              <a:t>đổ</a:t>
            </a:r>
            <a:r>
              <a:rPr lang="en-US" dirty="0"/>
              <a:t> </a:t>
            </a:r>
            <a:r>
              <a:rPr lang="en-US" dirty="0" err="1"/>
              <a:t>bể</a:t>
            </a:r>
            <a:r>
              <a:rPr lang="en-US" dirty="0"/>
              <a:t> </a:t>
            </a:r>
            <a:r>
              <a:rPr lang="en-US" dirty="0" err="1"/>
              <a:t>hẳn</a:t>
            </a:r>
            <a:r>
              <a:rPr lang="en-US" dirty="0"/>
              <a:t> </a:t>
            </a:r>
            <a:r>
              <a:rPr lang="en-US" dirty="0" err="1"/>
              <a:t>kế</a:t>
            </a:r>
            <a:r>
              <a:rPr lang="en-US" dirty="0"/>
              <a:t> </a:t>
            </a:r>
            <a:r>
              <a:rPr lang="en-US" dirty="0" err="1"/>
              <a:t>hoạch</a:t>
            </a:r>
            <a:endParaRPr dirty="0"/>
          </a:p>
        </p:txBody>
      </p:sp>
      <p:sp>
        <p:nvSpPr>
          <p:cNvPr id="128" name="Google Shape;12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 - Content: Ko phải là điều duy nhất làm nên văn bản. Để có thể tạo ra một văn bản đáp ứng đúng và đủ và phù hợp nội dung với yêu cầu đưa ra, người viết phải xem xét thật kĩ vấn đề (cụ thể khi đc phân công làm một loại báo cáo nào đó)</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 Organization (cách sắp xếp bố cục): Bài viết có theo format chuẩn của từng loại văn bản hay ko? (các phần nhìn chung hay có: Intro, Body, Conclusion), viết theo cách tiếp cận trực tiếp hay gián tiếp? Organization còn về tính mạch lạc khi sắp xếp các phần nội dung trong bài: có liên kết chặt chẽ với nhau ko?</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 Style: Phong cách viết được tạo ra thông qua nội dung và bố cục, nhưng cũng liên quan đến sự lựa chọn từ ngữ và cấu trúc ngữ pháp. Tài liệu của bạn có được viết với giọng điệu informal hay formal? Có cung cấp thông tin một cách mạch lạc và thống nhất, khách quan ko? Nếu bạn đang cộng tác trong dự án với các nhà văn hoặc cộng tác viên khác, hãy đặc biệt chú ý đến việc thống nhất tài liệu theo các phong cách viết của các tác giả khác nhau. Ngay cả khi tất cả đều được viết theo phong cách chuyên nghiệp, trang trọng, tài liệu có thể thiếu một tiếng nói nhất quán.</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 Readability (tính dễ đọc): thường sẽ dùng tool để đánh giá điều này (vd: grammarly) -&gt; nd văn bản phù hợp và dễ đọc, dễ hiểu vs các dạng đối tượng độ tuổi nào?</a:t>
            </a:r>
            <a:endParaRPr lang="vi-VN" b="0" dirty="0">
              <a:effectLst/>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Chia </a:t>
            </a:r>
            <a:r>
              <a:rPr lang="en-US" dirty="0" err="1"/>
              <a:t>nhỏ</a:t>
            </a:r>
            <a:r>
              <a:rPr lang="vi-VN" dirty="0"/>
              <a:t> các câu dài</a:t>
            </a:r>
            <a:r>
              <a:rPr lang="en-US" dirty="0"/>
              <a:t>,</a:t>
            </a:r>
            <a:r>
              <a:rPr lang="vi-VN" dirty="0"/>
              <a:t> Sửa lại các từ lớn và cụm từ dài</a:t>
            </a:r>
            <a:r>
              <a:rPr lang="en-US" dirty="0"/>
              <a:t>,</a:t>
            </a:r>
            <a:r>
              <a:rPr lang="vi-VN" dirty="0"/>
              <a:t> Đánh giá các Cụm từ Dự bị Dài</a:t>
            </a:r>
            <a:r>
              <a:rPr lang="en-US" dirty="0"/>
              <a:t>,</a:t>
            </a:r>
            <a:r>
              <a:rPr lang="vi-VN" dirty="0"/>
              <a:t> Xóa các từ lặp lại</a:t>
            </a:r>
            <a:r>
              <a:rPr lang="en-US" dirty="0"/>
              <a:t>,</a:t>
            </a:r>
            <a:r>
              <a:rPr lang="vi-VN" dirty="0"/>
              <a:t> Loại bỏ biểu thức cổ điển hoặc tham chiếu</a:t>
            </a:r>
            <a:r>
              <a:rPr lang="en-US" dirty="0"/>
              <a:t>,</a:t>
            </a:r>
            <a:r>
              <a:rPr lang="vi-VN" dirty="0"/>
              <a:t> Tránh </a:t>
            </a:r>
            <a:r>
              <a:rPr lang="en-US" dirty="0" err="1"/>
              <a:t>các</a:t>
            </a:r>
            <a:r>
              <a:rPr lang="en-US" dirty="0"/>
              <a:t> </a:t>
            </a:r>
            <a:r>
              <a:rPr lang="en-US" dirty="0" err="1"/>
              <a:t>từ</a:t>
            </a:r>
            <a:r>
              <a:rPr lang="en-US" dirty="0"/>
              <a:t> </a:t>
            </a:r>
            <a:r>
              <a:rPr lang="en-US" dirty="0" err="1"/>
              <a:t>thừa</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2919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7/1/2022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13535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00173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40772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75045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75477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7/1/2022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156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7/1/2022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92486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7/1/2022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58438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57429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19030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44704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7/1/2022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5348158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restoringpangea.com/tips-for-occasional-writers-from-storylineblog-restoring-pange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aem.cast.org/use/personalizing-writi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herlund.blogspot.com/2016/01/practical-guidelines-for-evaluating.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herlund.blogspot.com/2016/01/practical-guidelines-for-evaluating.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urses.lumenlearning.com/suny-basicreadingwriting/chapter/outcome-proofreading/"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flatworldknowledge.lardbucket.org/books/a-primer-on-communication-studies/s10-01-managing-public-speaking-anxie.html"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aem.cast.org/use/personalizing-writ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4"/>
        <p:cNvGrpSpPr/>
        <p:nvPr/>
      </p:nvGrpSpPr>
      <p:grpSpPr>
        <a:xfrm>
          <a:off x="0" y="0"/>
          <a:ext cx="0" cy="0"/>
          <a:chOff x="0" y="0"/>
          <a:chExt cx="0" cy="0"/>
        </a:xfrm>
      </p:grpSpPr>
      <p:pic>
        <p:nvPicPr>
          <p:cNvPr id="2" name="Picture 2" descr="A picture containing text, indoor, desk, computer&#10;&#10;Description automatically generated">
            <a:extLst>
              <a:ext uri="{FF2B5EF4-FFF2-40B4-BE49-F238E27FC236}">
                <a16:creationId xmlns:a16="http://schemas.microsoft.com/office/drawing/2014/main" id="{B444EC67-23EB-81AD-F666-9F8DCD112CDE}"/>
              </a:ext>
            </a:extLst>
          </p:cNvPr>
          <p:cNvPicPr>
            <a:picLocks noChangeAspect="1"/>
          </p:cNvPicPr>
          <p:nvPr/>
        </p:nvPicPr>
        <p:blipFill rotWithShape="1">
          <a:blip r:embed="rId3">
            <a:alphaModFix/>
            <a:extLst>
              <a:ext uri="{837473B0-CC2E-450A-ABE3-18F120FF3D39}">
                <a1611:picAttrSrcUrl xmlns:a1611="http://schemas.microsoft.com/office/drawing/2016/11/main" r:id="rId4"/>
              </a:ext>
            </a:extLst>
          </a:blip>
          <a:srcRect t="626" b="17853"/>
          <a:stretch/>
        </p:blipFill>
        <p:spPr>
          <a:xfrm>
            <a:off x="20" y="10"/>
            <a:ext cx="12191980" cy="6857990"/>
          </a:xfrm>
          <a:prstGeom prst="rect">
            <a:avLst/>
          </a:prstGeom>
        </p:spPr>
      </p:pic>
      <p:sp>
        <p:nvSpPr>
          <p:cNvPr id="126" name="Rectangle 125">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Google Shape;105;p1"/>
          <p:cNvSpPr txBox="1">
            <a:spLocks noGrp="1"/>
          </p:cNvSpPr>
          <p:nvPr>
            <p:ph type="ctrTitle"/>
          </p:nvPr>
        </p:nvSpPr>
        <p:spPr>
          <a:xfrm>
            <a:off x="969264" y="5154168"/>
            <a:ext cx="6973204" cy="1261872"/>
          </a:xfrm>
          <a:prstGeom prst="rect">
            <a:avLst/>
          </a:prstGeom>
        </p:spPr>
        <p:txBody>
          <a:bodyPr spcFirstLastPara="1" lIns="91425" tIns="45700" rIns="91425" bIns="45700" anchor="ctr" anchorCtr="0">
            <a:normAutofit/>
          </a:bodyPr>
          <a:lstStyle/>
          <a:p>
            <a:pPr marL="0" lvl="0" indent="0" algn="l" rtl="0">
              <a:spcBef>
                <a:spcPts val="0"/>
              </a:spcBef>
              <a:spcAft>
                <a:spcPts val="0"/>
              </a:spcAft>
              <a:buClr>
                <a:srgbClr val="262626"/>
              </a:buClr>
              <a:buSzPts val="8000"/>
              <a:buFont typeface="Calibri"/>
              <a:buNone/>
            </a:pPr>
            <a:r>
              <a:rPr lang="en-US" sz="4800">
                <a:solidFill>
                  <a:schemeClr val="tx1">
                    <a:lumMod val="85000"/>
                    <a:lumOff val="15000"/>
                  </a:schemeClr>
                </a:solidFill>
              </a:rPr>
              <a:t>Professional Writing</a:t>
            </a:r>
          </a:p>
        </p:txBody>
      </p:sp>
      <p:sp>
        <p:nvSpPr>
          <p:cNvPr id="106" name="Google Shape;106;p1"/>
          <p:cNvSpPr txBox="1">
            <a:spLocks noGrp="1"/>
          </p:cNvSpPr>
          <p:nvPr>
            <p:ph type="subTitle" idx="1"/>
          </p:nvPr>
        </p:nvSpPr>
        <p:spPr>
          <a:xfrm>
            <a:off x="8458200" y="5154168"/>
            <a:ext cx="2892986" cy="1261872"/>
          </a:xfrm>
          <a:prstGeom prst="rect">
            <a:avLst/>
          </a:prstGeom>
        </p:spPr>
        <p:txBody>
          <a:bodyPr spcFirstLastPara="1" lIns="91425" tIns="45700" rIns="91425" bIns="45700" anchor="ctr" anchorCtr="0">
            <a:normAutofit/>
          </a:bodyPr>
          <a:lstStyle/>
          <a:p>
            <a:pPr marL="0" lvl="0" indent="0" algn="l" rtl="0">
              <a:spcBef>
                <a:spcPts val="0"/>
              </a:spcBef>
              <a:spcAft>
                <a:spcPts val="0"/>
              </a:spcAft>
              <a:buSzPts val="2400"/>
              <a:buNone/>
            </a:pPr>
            <a:r>
              <a:rPr lang="en-US" sz="2000" dirty="0">
                <a:solidFill>
                  <a:schemeClr val="tx2"/>
                </a:solidFill>
              </a:rPr>
              <a:t>SESSION IV: GROUPS &amp; TEAMS (IN) ACTION</a:t>
            </a:r>
          </a:p>
        </p:txBody>
      </p:sp>
      <p:cxnSp>
        <p:nvCxnSpPr>
          <p:cNvPr id="128" name="Straight Connector 127">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400"/>
                                        <p:tgtEl>
                                          <p:spTgt spid="106">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05"/>
                                        </p:tgtEl>
                                        <p:attrNameLst>
                                          <p:attrName>style.visibility</p:attrName>
                                        </p:attrNameLst>
                                      </p:cBhvr>
                                      <p:to>
                                        <p:strVal val="visible"/>
                                      </p:to>
                                    </p:set>
                                    <p:animEffect transition="in" filter="fade">
                                      <p:cBhvr>
                                        <p:cTn id="10" dur="4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A838B7BE-48D9-DAF3-0691-2896EAFB4693}"/>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4750" t="9091" r="4342"/>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42F19A-FC99-8185-4FCD-54C6FDF60825}"/>
              </a:ext>
            </a:extLst>
          </p:cNvPr>
          <p:cNvSpPr>
            <a:spLocks noGrp="1"/>
          </p:cNvSpPr>
          <p:nvPr>
            <p:ph type="title"/>
          </p:nvPr>
        </p:nvSpPr>
        <p:spPr>
          <a:xfrm>
            <a:off x="594805" y="640263"/>
            <a:ext cx="3915547" cy="1344975"/>
          </a:xfrm>
        </p:spPr>
        <p:txBody>
          <a:bodyPr>
            <a:normAutofit/>
          </a:bodyPr>
          <a:lstStyle/>
          <a:p>
            <a:r>
              <a:rPr lang="en-US" sz="3200" dirty="0">
                <a:ea typeface="+mj-lt"/>
                <a:cs typeface="+mj-lt"/>
              </a:rPr>
              <a:t>3. Style Revisions </a:t>
            </a:r>
            <a:r>
              <a:rPr lang="en-US" sz="2400" dirty="0">
                <a:ea typeface="+mj-lt"/>
                <a:cs typeface="+mj-lt"/>
              </a:rPr>
              <a:t>(</a:t>
            </a:r>
            <a:r>
              <a:rPr lang="en-US" sz="2400" err="1">
                <a:ea typeface="+mj-lt"/>
                <a:cs typeface="+mj-lt"/>
              </a:rPr>
              <a:t>Cont</a:t>
            </a:r>
            <a:r>
              <a:rPr lang="en-US" sz="2400" dirty="0">
                <a:ea typeface="+mj-lt"/>
                <a:cs typeface="+mj-lt"/>
              </a:rPr>
              <a:t>)</a:t>
            </a:r>
            <a:endParaRPr lang="en-US" sz="2400">
              <a:cs typeface="Calibri Light"/>
            </a:endParaRPr>
          </a:p>
        </p:txBody>
      </p:sp>
      <p:sp>
        <p:nvSpPr>
          <p:cNvPr id="3" name="Content Placeholder 2">
            <a:extLst>
              <a:ext uri="{FF2B5EF4-FFF2-40B4-BE49-F238E27FC236}">
                <a16:creationId xmlns:a16="http://schemas.microsoft.com/office/drawing/2014/main" id="{CDA31034-AB3A-2D36-8460-348739EE7900}"/>
              </a:ext>
            </a:extLst>
          </p:cNvPr>
          <p:cNvSpPr>
            <a:spLocks noGrp="1"/>
          </p:cNvSpPr>
          <p:nvPr>
            <p:ph idx="1"/>
          </p:nvPr>
        </p:nvSpPr>
        <p:spPr>
          <a:xfrm>
            <a:off x="594110" y="2121763"/>
            <a:ext cx="3764826" cy="3773010"/>
          </a:xfrm>
        </p:spPr>
        <p:txBody>
          <a:bodyPr vert="horz" lIns="91440" tIns="45720" rIns="91440" bIns="45720" rtlCol="0" anchor="t">
            <a:normAutofit/>
          </a:bodyPr>
          <a:lstStyle/>
          <a:p>
            <a:r>
              <a:rPr lang="en-US" sz="2400" dirty="0">
                <a:ea typeface="+mn-lt"/>
                <a:cs typeface="+mn-lt"/>
              </a:rPr>
              <a:t>Eliminate Slang </a:t>
            </a:r>
            <a:endParaRPr lang="en-US" sz="2400" dirty="0">
              <a:cs typeface="Calibri" panose="020F0502020204030204"/>
            </a:endParaRPr>
          </a:p>
          <a:p>
            <a:r>
              <a:rPr lang="en-US" sz="2400" dirty="0">
                <a:ea typeface="+mn-lt"/>
                <a:cs typeface="+mn-lt"/>
              </a:rPr>
              <a:t>Evaluate Clichés </a:t>
            </a:r>
            <a:endParaRPr lang="en-US" dirty="0"/>
          </a:p>
          <a:p>
            <a:r>
              <a:rPr lang="en-US" sz="2400" dirty="0">
                <a:ea typeface="+mn-lt"/>
                <a:cs typeface="+mn-lt"/>
              </a:rPr>
              <a:t>Emphasize Precise Words </a:t>
            </a:r>
            <a:endParaRPr lang="en-US" dirty="0"/>
          </a:p>
          <a:p>
            <a:r>
              <a:rPr lang="en-US" sz="2400" dirty="0">
                <a:ea typeface="+mn-lt"/>
                <a:cs typeface="+mn-lt"/>
              </a:rPr>
              <a:t>Evaluate Parallel Construction </a:t>
            </a:r>
            <a:endParaRPr lang="en-US" dirty="0"/>
          </a:p>
          <a:p>
            <a:r>
              <a:rPr lang="en-US" sz="2400" dirty="0">
                <a:ea typeface="+mn-lt"/>
                <a:cs typeface="+mn-lt"/>
              </a:rPr>
              <a:t>Obscured Verbs </a:t>
            </a:r>
            <a:endParaRPr lang="en-US" dirty="0"/>
          </a:p>
          <a:p>
            <a:r>
              <a:rPr lang="en-US" sz="2400" dirty="0">
                <a:ea typeface="+mn-lt"/>
                <a:cs typeface="+mn-lt"/>
              </a:rPr>
              <a:t>The “Is It Professional?” Test </a:t>
            </a:r>
            <a:endParaRPr lang="en-US" dirty="0"/>
          </a:p>
        </p:txBody>
      </p:sp>
    </p:spTree>
    <p:extLst>
      <p:ext uri="{BB962C8B-B14F-4D97-AF65-F5344CB8AC3E}">
        <p14:creationId xmlns:p14="http://schemas.microsoft.com/office/powerpoint/2010/main" val="1840248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Picture 169">
            <a:extLst>
              <a:ext uri="{FF2B5EF4-FFF2-40B4-BE49-F238E27FC236}">
                <a16:creationId xmlns:a16="http://schemas.microsoft.com/office/drawing/2014/main" id="{6EE655D0-8AC8-3646-57D6-42C1DB454A96}"/>
              </a:ext>
            </a:extLst>
          </p:cNvPr>
          <p:cNvPicPr>
            <a:picLocks noChangeAspect="1"/>
          </p:cNvPicPr>
          <p:nvPr/>
        </p:nvPicPr>
        <p:blipFill rotWithShape="1">
          <a:blip r:embed="rId3"/>
          <a:srcRect l="14568" r="11077" b="6250"/>
          <a:stretch/>
        </p:blipFill>
        <p:spPr>
          <a:xfrm>
            <a:off x="2522356" y="10"/>
            <a:ext cx="9669642" cy="6857990"/>
          </a:xfrm>
          <a:prstGeom prst="rect">
            <a:avLst/>
          </a:prstGeom>
        </p:spPr>
      </p:pic>
      <p:sp>
        <p:nvSpPr>
          <p:cNvPr id="112" name="Rectangle 1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Google Shape;167;p11"/>
          <p:cNvSpPr txBox="1">
            <a:spLocks noGrp="1"/>
          </p:cNvSpPr>
          <p:nvPr>
            <p:ph type="title"/>
          </p:nvPr>
        </p:nvSpPr>
        <p:spPr>
          <a:xfrm>
            <a:off x="838200" y="365125"/>
            <a:ext cx="3822189" cy="1899912"/>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a:t>Activity</a:t>
            </a:r>
          </a:p>
        </p:txBody>
      </p:sp>
      <p:sp>
        <p:nvSpPr>
          <p:cNvPr id="168" name="Google Shape;168;p11"/>
          <p:cNvSpPr txBox="1">
            <a:spLocks noGrp="1"/>
          </p:cNvSpPr>
          <p:nvPr>
            <p:ph idx="1"/>
          </p:nvPr>
        </p:nvSpPr>
        <p:spPr>
          <a:xfrm>
            <a:off x="838200" y="2434201"/>
            <a:ext cx="3206728" cy="3742762"/>
          </a:xfrm>
          <a:prstGeom prst="rect">
            <a:avLst/>
          </a:prstGeom>
        </p:spPr>
        <p:txBody>
          <a:bodyPr spcFirstLastPara="1" vert="horz" lIns="0" tIns="45700" rIns="0" bIns="45700" rtlCol="0" anchor="t" anchorCtr="0">
            <a:noAutofit/>
          </a:bodyPr>
          <a:lstStyle/>
          <a:p>
            <a:pPr marL="0" indent="0">
              <a:lnSpc>
                <a:spcPct val="150000"/>
              </a:lnSpc>
              <a:spcBef>
                <a:spcPts val="0"/>
              </a:spcBef>
              <a:spcAft>
                <a:spcPts val="600"/>
              </a:spcAft>
              <a:buSzPts val="2000"/>
              <a:buNone/>
            </a:pPr>
            <a:r>
              <a:rPr lang="en-US" sz="2400" dirty="0"/>
              <a:t>Find an example of a bad example of effective business writing, review it, and share it with your classmates. </a:t>
            </a:r>
            <a:endParaRPr lang="en-US" sz="2400">
              <a:cs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2"/>
        <p:cNvGrpSpPr/>
        <p:nvPr/>
      </p:nvGrpSpPr>
      <p:grpSpPr>
        <a:xfrm>
          <a:off x="0" y="0"/>
          <a:ext cx="0" cy="0"/>
          <a:chOff x="0" y="0"/>
          <a:chExt cx="0" cy="0"/>
        </a:xfrm>
      </p:grpSpPr>
      <p:sp useBgFill="1">
        <p:nvSpPr>
          <p:cNvPr id="176" name="Rectangle 114">
            <a:extLst>
              <a:ext uri="{FF2B5EF4-FFF2-40B4-BE49-F238E27FC236}">
                <a16:creationId xmlns:a16="http://schemas.microsoft.com/office/drawing/2014/main" id="{687AFE0E-B37D-4531-AFE8-231C8348E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Google Shape;173;p12"/>
          <p:cNvSpPr txBox="1">
            <a:spLocks noGrp="1"/>
          </p:cNvSpPr>
          <p:nvPr>
            <p:ph type="title"/>
          </p:nvPr>
        </p:nvSpPr>
        <p:spPr>
          <a:xfrm>
            <a:off x="310662" y="365125"/>
            <a:ext cx="11043138" cy="1345101"/>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a:t>4. Evaluating the Work of Others </a:t>
            </a:r>
          </a:p>
        </p:txBody>
      </p:sp>
      <p:sp>
        <p:nvSpPr>
          <p:cNvPr id="174" name="Google Shape;174;p12"/>
          <p:cNvSpPr txBox="1">
            <a:spLocks noGrp="1"/>
          </p:cNvSpPr>
          <p:nvPr>
            <p:ph idx="1"/>
          </p:nvPr>
        </p:nvSpPr>
        <p:spPr>
          <a:xfrm>
            <a:off x="398586" y="1876856"/>
            <a:ext cx="6070374" cy="4300106"/>
          </a:xfrm>
          <a:prstGeom prst="rect">
            <a:avLst/>
          </a:prstGeom>
        </p:spPr>
        <p:txBody>
          <a:bodyPr spcFirstLastPara="1" vert="horz" lIns="0" tIns="45700" rIns="0" bIns="45700" rtlCol="0" anchor="t" anchorCtr="0">
            <a:noAutofit/>
          </a:bodyPr>
          <a:lstStyle/>
          <a:p>
            <a:pPr marL="421640" indent="-457200">
              <a:lnSpc>
                <a:spcPct val="150000"/>
              </a:lnSpc>
              <a:spcBef>
                <a:spcPts val="0"/>
              </a:spcBef>
              <a:buSzPts val="2000"/>
              <a:buFont typeface="Courier New"/>
              <a:buChar char="o"/>
            </a:pPr>
            <a:r>
              <a:rPr lang="en-US" sz="2400" dirty="0"/>
              <a:t>As an experienced business writer, you may be called upon to review others’ work. </a:t>
            </a:r>
            <a:endParaRPr lang="en-US" sz="2400" dirty="0">
              <a:cs typeface="Calibri" panose="020F0502020204030204"/>
            </a:endParaRPr>
          </a:p>
          <a:p>
            <a:pPr marL="421640" lvl="0" indent="-457200" rtl="0">
              <a:lnSpc>
                <a:spcPct val="150000"/>
              </a:lnSpc>
              <a:spcBef>
                <a:spcPts val="1400"/>
              </a:spcBef>
              <a:spcAft>
                <a:spcPts val="0"/>
              </a:spcAft>
              <a:buSzPts val="2000"/>
              <a:buFont typeface="Courier New"/>
              <a:buChar char="o"/>
            </a:pPr>
            <a:r>
              <a:rPr lang="en-US" sz="2400" dirty="0"/>
              <a:t>Having a clear understanding of the process will help you be efficient in your review, producing constructive advice that would benefit the essay while resisting change for change’s sake.</a:t>
            </a:r>
            <a:endParaRPr lang="en-US" sz="2400" dirty="0">
              <a:cs typeface="Calibri" panose="020F0502020204030204"/>
            </a:endParaRPr>
          </a:p>
        </p:txBody>
      </p:sp>
      <p:pic>
        <p:nvPicPr>
          <p:cNvPr id="2" name="Picture 2" descr="A picture containing text&#10;&#10;Description automatically generated">
            <a:extLst>
              <a:ext uri="{FF2B5EF4-FFF2-40B4-BE49-F238E27FC236}">
                <a16:creationId xmlns:a16="http://schemas.microsoft.com/office/drawing/2014/main" id="{A9EC79FA-E99A-A841-633D-98906E90B0A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852" r="2888" b="1"/>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2"/>
        <p:cNvGrpSpPr/>
        <p:nvPr/>
      </p:nvGrpSpPr>
      <p:grpSpPr>
        <a:xfrm>
          <a:off x="0" y="0"/>
          <a:ext cx="0" cy="0"/>
          <a:chOff x="0" y="0"/>
          <a:chExt cx="0" cy="0"/>
        </a:xfrm>
      </p:grpSpPr>
      <p:sp useBgFill="1">
        <p:nvSpPr>
          <p:cNvPr id="176" name="Rectangle 114">
            <a:extLst>
              <a:ext uri="{FF2B5EF4-FFF2-40B4-BE49-F238E27FC236}">
                <a16:creationId xmlns:a16="http://schemas.microsoft.com/office/drawing/2014/main" id="{687AFE0E-B37D-4531-AFE8-231C8348E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Google Shape;173;p12"/>
          <p:cNvSpPr txBox="1">
            <a:spLocks noGrp="1"/>
          </p:cNvSpPr>
          <p:nvPr>
            <p:ph type="title"/>
          </p:nvPr>
        </p:nvSpPr>
        <p:spPr>
          <a:xfrm>
            <a:off x="310662" y="365125"/>
            <a:ext cx="11043138" cy="1345101"/>
          </a:xfrm>
          <a:prstGeom prst="rect">
            <a:avLst/>
          </a:prstGeom>
        </p:spPr>
        <p:txBody>
          <a:bodyPr spcFirstLastPara="1" lIns="91425" tIns="45700" rIns="91425" bIns="45700" anchorCtr="0">
            <a:normAutofit/>
          </a:bodyPr>
          <a:lstStyle/>
          <a:p>
            <a:pPr>
              <a:spcBef>
                <a:spcPts val="0"/>
              </a:spcBef>
            </a:pPr>
            <a:r>
              <a:rPr lang="en-US" dirty="0">
                <a:ea typeface="+mj-lt"/>
                <a:cs typeface="+mj-lt"/>
              </a:rPr>
              <a:t>Five Steps in EVALUATION </a:t>
            </a:r>
          </a:p>
        </p:txBody>
      </p:sp>
      <p:sp>
        <p:nvSpPr>
          <p:cNvPr id="174" name="Google Shape;174;p12"/>
          <p:cNvSpPr txBox="1">
            <a:spLocks noGrp="1"/>
          </p:cNvSpPr>
          <p:nvPr>
            <p:ph idx="1"/>
          </p:nvPr>
        </p:nvSpPr>
        <p:spPr>
          <a:xfrm>
            <a:off x="398586" y="1876856"/>
            <a:ext cx="5406067" cy="4300106"/>
          </a:xfrm>
          <a:prstGeom prst="rect">
            <a:avLst/>
          </a:prstGeom>
        </p:spPr>
        <p:txBody>
          <a:bodyPr spcFirstLastPara="1" vert="horz" lIns="0" tIns="45700" rIns="0" bIns="45700" rtlCol="0" anchor="t" anchorCtr="0">
            <a:noAutofit/>
          </a:bodyPr>
          <a:lstStyle/>
          <a:p>
            <a:pPr marL="0" indent="0">
              <a:lnSpc>
                <a:spcPct val="150000"/>
              </a:lnSpc>
              <a:buSzPts val="2000"/>
              <a:buNone/>
            </a:pPr>
            <a:r>
              <a:rPr lang="en-US" sz="2400" dirty="0">
                <a:ea typeface="+mn-lt"/>
                <a:cs typeface="+mn-lt"/>
              </a:rPr>
              <a:t>1. Understand the assignment.</a:t>
            </a:r>
            <a:endParaRPr lang="en-US" sz="2400" dirty="0">
              <a:cs typeface="Calibri" panose="020F0502020204030204"/>
            </a:endParaRPr>
          </a:p>
          <a:p>
            <a:pPr marL="0" indent="0">
              <a:lnSpc>
                <a:spcPct val="150000"/>
              </a:lnSpc>
              <a:buSzPts val="2000"/>
              <a:buNone/>
            </a:pPr>
            <a:r>
              <a:rPr lang="en-US" sz="2400" dirty="0">
                <a:ea typeface="+mn-lt"/>
                <a:cs typeface="+mn-lt"/>
              </a:rPr>
              <a:t>2. Evaluate how well the writing carries out the assignment. </a:t>
            </a:r>
            <a:endParaRPr lang="en-US" dirty="0">
              <a:cs typeface="Calibri" panose="020F0502020204030204"/>
            </a:endParaRPr>
          </a:p>
          <a:p>
            <a:pPr marL="0" indent="0">
              <a:lnSpc>
                <a:spcPct val="150000"/>
              </a:lnSpc>
              <a:buSzPts val="2000"/>
              <a:buNone/>
            </a:pPr>
            <a:r>
              <a:rPr lang="en-US" sz="2400" dirty="0">
                <a:ea typeface="+mn-lt"/>
                <a:cs typeface="+mn-lt"/>
              </a:rPr>
              <a:t>3. Evaluate assertions. </a:t>
            </a:r>
            <a:endParaRPr lang="en-US">
              <a:ea typeface="+mn-lt"/>
              <a:cs typeface="+mn-lt"/>
            </a:endParaRPr>
          </a:p>
          <a:p>
            <a:pPr marL="0" indent="0">
              <a:lnSpc>
                <a:spcPct val="150000"/>
              </a:lnSpc>
              <a:buSzPts val="2000"/>
              <a:buNone/>
            </a:pPr>
            <a:r>
              <a:rPr lang="en-US" sz="2400" dirty="0">
                <a:ea typeface="+mn-lt"/>
                <a:cs typeface="+mn-lt"/>
              </a:rPr>
              <a:t>4. Check facts. </a:t>
            </a:r>
            <a:endParaRPr lang="en-US">
              <a:cs typeface="Calibri" panose="020F0502020204030204"/>
            </a:endParaRPr>
          </a:p>
          <a:p>
            <a:pPr marL="0" indent="0">
              <a:lnSpc>
                <a:spcPct val="150000"/>
              </a:lnSpc>
              <a:spcBef>
                <a:spcPts val="0"/>
              </a:spcBef>
              <a:buSzPts val="2000"/>
              <a:buNone/>
            </a:pPr>
            <a:r>
              <a:rPr lang="en-US" sz="2400" dirty="0">
                <a:ea typeface="+mn-lt"/>
                <a:cs typeface="+mn-lt"/>
              </a:rPr>
              <a:t>5. Look for errors. </a:t>
            </a:r>
            <a:endParaRPr lang="en-US">
              <a:cs typeface="Calibri" panose="020F0502020204030204"/>
            </a:endParaRPr>
          </a:p>
        </p:txBody>
      </p:sp>
      <p:pic>
        <p:nvPicPr>
          <p:cNvPr id="2" name="Picture 2" descr="A picture containing text&#10;&#10;Description automatically generated">
            <a:extLst>
              <a:ext uri="{FF2B5EF4-FFF2-40B4-BE49-F238E27FC236}">
                <a16:creationId xmlns:a16="http://schemas.microsoft.com/office/drawing/2014/main" id="{A9EC79FA-E99A-A841-633D-98906E90B0A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852" r="2888" b="1"/>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extLst>
      <p:ext uri="{BB962C8B-B14F-4D97-AF65-F5344CB8AC3E}">
        <p14:creationId xmlns:p14="http://schemas.microsoft.com/office/powerpoint/2010/main" val="352794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4"/>
        <p:cNvGrpSpPr/>
        <p:nvPr/>
      </p:nvGrpSpPr>
      <p:grpSpPr>
        <a:xfrm>
          <a:off x="0" y="0"/>
          <a:ext cx="0" cy="0"/>
          <a:chOff x="0" y="0"/>
          <a:chExt cx="0" cy="0"/>
        </a:xfrm>
      </p:grpSpPr>
      <p:pic>
        <p:nvPicPr>
          <p:cNvPr id="187" name="Google Shape;187;p14"/>
          <p:cNvPicPr preferRelativeResize="0">
            <a:picLocks noGrp="1"/>
          </p:cNvPicPr>
          <p:nvPr>
            <p:ph sz="half" idx="2"/>
          </p:nvPr>
        </p:nvPicPr>
        <p:blipFill rotWithShape="1">
          <a:blip r:embed="rId3"/>
          <a:srcRect t="8942" b="6788"/>
          <a:stretch/>
        </p:blipFill>
        <p:spPr>
          <a:xfrm>
            <a:off x="-1" y="10"/>
            <a:ext cx="12192000" cy="6857990"/>
          </a:xfrm>
          <a:prstGeom prst="rect">
            <a:avLst/>
          </a:prstGeom>
          <a:noFill/>
        </p:spPr>
      </p:pic>
      <p:sp>
        <p:nvSpPr>
          <p:cNvPr id="192"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5" name="Google Shape;185;p14"/>
          <p:cNvSpPr txBox="1">
            <a:spLocks noGrp="1"/>
          </p:cNvSpPr>
          <p:nvPr>
            <p:ph type="title"/>
          </p:nvPr>
        </p:nvSpPr>
        <p:spPr>
          <a:xfrm>
            <a:off x="709448" y="1913950"/>
            <a:ext cx="4204137" cy="1342754"/>
          </a:xfrm>
          <a:prstGeom prst="rect">
            <a:avLst/>
          </a:prstGeom>
        </p:spPr>
        <p:txBody>
          <a:bodyPr spcFirstLastPara="1" vert="horz" lIns="91440" tIns="45720" rIns="91440" bIns="45720" rtlCol="0" anchor="ctr" anchorCtr="0">
            <a:normAutofit/>
          </a:bodyPr>
          <a:lstStyle/>
          <a:p>
            <a:pPr marL="0" lvl="0" indent="0" algn="ctr">
              <a:spcAft>
                <a:spcPts val="0"/>
              </a:spcAft>
              <a:buClr>
                <a:srgbClr val="3F3F3F"/>
              </a:buClr>
              <a:buSzPts val="4800"/>
            </a:pPr>
            <a:r>
              <a:rPr lang="en-US" sz="3600"/>
              <a:t>Delivering the Evaluation</a:t>
            </a:r>
          </a:p>
        </p:txBody>
      </p:sp>
      <p:cxnSp>
        <p:nvCxnSpPr>
          <p:cNvPr id="194" name="Straight Connector 193">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186" name="Google Shape;186;p14"/>
          <p:cNvSpPr txBox="1">
            <a:spLocks noGrp="1"/>
          </p:cNvSpPr>
          <p:nvPr>
            <p:ph sz="half" idx="1"/>
          </p:nvPr>
        </p:nvSpPr>
        <p:spPr>
          <a:xfrm>
            <a:off x="525516" y="3427342"/>
            <a:ext cx="5149867" cy="2610070"/>
          </a:xfrm>
          <a:prstGeom prst="rect">
            <a:avLst/>
          </a:prstGeom>
        </p:spPr>
        <p:txBody>
          <a:bodyPr spcFirstLastPara="1" vert="horz" lIns="91440" tIns="45720" rIns="91440" bIns="45720" rtlCol="0" anchor="ctr" anchorCtr="0">
            <a:normAutofit/>
          </a:bodyPr>
          <a:lstStyle/>
          <a:p>
            <a:pPr marL="91440" lvl="0">
              <a:lnSpc>
                <a:spcPct val="100000"/>
              </a:lnSpc>
              <a:spcBef>
                <a:spcPts val="0"/>
              </a:spcBef>
              <a:spcAft>
                <a:spcPts val="0"/>
              </a:spcAft>
              <a:buSzPts val="2000"/>
            </a:pPr>
            <a:r>
              <a:rPr lang="en-US" sz="2000" dirty="0"/>
              <a:t>Many authors, particularly those new to the writing process, see the written word as an extension of self.</a:t>
            </a:r>
            <a:endParaRPr lang="en-US" sz="2000">
              <a:cs typeface="Calibri" panose="020F0502020204030204"/>
            </a:endParaRPr>
          </a:p>
          <a:p>
            <a:pPr marL="91440">
              <a:lnSpc>
                <a:spcPct val="100000"/>
              </a:lnSpc>
              <a:spcBef>
                <a:spcPts val="1400"/>
              </a:spcBef>
              <a:buSzPts val="2000"/>
            </a:pPr>
            <a:r>
              <a:rPr lang="en-US" sz="2000" dirty="0"/>
              <a:t>Use strategies to be tactful and diplomatic. </a:t>
            </a:r>
            <a:endParaRPr lang="en-US" sz="2000">
              <a:cs typeface="Calibri" panose="020F0502020204030204"/>
            </a:endParaRPr>
          </a:p>
          <a:p>
            <a:pPr marL="91440" lvl="0">
              <a:lnSpc>
                <a:spcPct val="100000"/>
              </a:lnSpc>
              <a:spcBef>
                <a:spcPts val="1400"/>
              </a:spcBef>
              <a:spcAft>
                <a:spcPts val="0"/>
              </a:spcAft>
              <a:buSzPts val="2000"/>
            </a:pPr>
            <a:r>
              <a:rPr lang="en-US" sz="2000" dirty="0"/>
              <a:t>Avoid the use of the word “you” in your evaluation as it can put the recipient on the defensive</a:t>
            </a:r>
            <a:endParaRPr lang="en-US" sz="2000">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1"/>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Google Shape;192;p15"/>
          <p:cNvSpPr txBox="1">
            <a:spLocks noGrp="1"/>
          </p:cNvSpPr>
          <p:nvPr>
            <p:ph type="title"/>
          </p:nvPr>
        </p:nvSpPr>
        <p:spPr>
          <a:xfrm>
            <a:off x="838201" y="365125"/>
            <a:ext cx="5251316" cy="1807305"/>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a:t>Activity</a:t>
            </a:r>
          </a:p>
        </p:txBody>
      </p:sp>
      <p:sp>
        <p:nvSpPr>
          <p:cNvPr id="193" name="Google Shape;193;p15"/>
          <p:cNvSpPr txBox="1">
            <a:spLocks noGrp="1"/>
          </p:cNvSpPr>
          <p:nvPr>
            <p:ph idx="1"/>
          </p:nvPr>
        </p:nvSpPr>
        <p:spPr>
          <a:xfrm>
            <a:off x="838200" y="1854605"/>
            <a:ext cx="5137390" cy="3843666"/>
          </a:xfrm>
          <a:prstGeom prst="rect">
            <a:avLst/>
          </a:prstGeom>
        </p:spPr>
        <p:txBody>
          <a:bodyPr spcFirstLastPara="1" vert="horz" lIns="0" tIns="45700" rIns="0" bIns="45700" rtlCol="0" anchor="t" anchorCtr="0">
            <a:noAutofit/>
          </a:bodyPr>
          <a:lstStyle/>
          <a:p>
            <a:pPr marL="91440" indent="-127000">
              <a:lnSpc>
                <a:spcPct val="150000"/>
              </a:lnSpc>
              <a:spcBef>
                <a:spcPts val="0"/>
              </a:spcBef>
              <a:spcAft>
                <a:spcPts val="600"/>
              </a:spcAft>
              <a:buSzPts val="2000"/>
              <a:buChar char=" "/>
            </a:pPr>
            <a:r>
              <a:rPr lang="en-US" dirty="0"/>
              <a:t>Select a piece of writing from a Web site, book, newspaper, or magazine. Imagine that you are editing it half its original length. Share the article and your revised copy with your classmates. </a:t>
            </a:r>
            <a:endParaRPr lang="en-US" dirty="0">
              <a:cs typeface="Calibri"/>
            </a:endParaRPr>
          </a:p>
        </p:txBody>
      </p:sp>
      <p:pic>
        <p:nvPicPr>
          <p:cNvPr id="195" name="Picture 194" descr="Person writing on a notepad">
            <a:extLst>
              <a:ext uri="{FF2B5EF4-FFF2-40B4-BE49-F238E27FC236}">
                <a16:creationId xmlns:a16="http://schemas.microsoft.com/office/drawing/2014/main" id="{DF3D89D8-6030-2818-8A6B-EFFB85A32BF8}"/>
              </a:ext>
            </a:extLst>
          </p:cNvPr>
          <p:cNvPicPr>
            <a:picLocks noChangeAspect="1"/>
          </p:cNvPicPr>
          <p:nvPr/>
        </p:nvPicPr>
        <p:blipFill rotWithShape="1">
          <a:blip r:embed="rId3"/>
          <a:srcRect l="18361" r="12646" b="-7"/>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7"/>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8" name="Freeform: Shape 77">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0" name="Freeform: Shape 79">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Google Shape;198;p16"/>
          <p:cNvSpPr txBox="1">
            <a:spLocks noGrp="1"/>
          </p:cNvSpPr>
          <p:nvPr>
            <p:ph type="title"/>
          </p:nvPr>
        </p:nvSpPr>
        <p:spPr>
          <a:xfrm>
            <a:off x="371094" y="1161288"/>
            <a:ext cx="3438144" cy="1239012"/>
          </a:xfrm>
          <a:prstGeom prst="rect">
            <a:avLst/>
          </a:prstGeom>
        </p:spPr>
        <p:txBody>
          <a:bodyPr spcFirstLastPara="1" lIns="91425" tIns="45700" rIns="91425" bIns="45700" anchor="ctr" anchorCtr="0">
            <a:normAutofit/>
          </a:bodyPr>
          <a:lstStyle/>
          <a:p>
            <a:pPr marL="0" lvl="0" indent="0" rtl="0">
              <a:spcBef>
                <a:spcPts val="0"/>
              </a:spcBef>
              <a:spcAft>
                <a:spcPts val="0"/>
              </a:spcAft>
              <a:buClr>
                <a:srgbClr val="3F3F3F"/>
              </a:buClr>
              <a:buSzPts val="4800"/>
              <a:buFont typeface="Calibri"/>
              <a:buNone/>
            </a:pPr>
            <a:r>
              <a:rPr lang="en-US" sz="2800"/>
              <a:t>5. Proofreading and Design Evaluation </a:t>
            </a:r>
          </a:p>
        </p:txBody>
      </p:sp>
      <p:sp>
        <p:nvSpPr>
          <p:cNvPr id="82" name="Rectangle 81">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4" name="Rectangle 8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Google Shape;199;p16"/>
          <p:cNvSpPr txBox="1">
            <a:spLocks noGrp="1"/>
          </p:cNvSpPr>
          <p:nvPr>
            <p:ph idx="1"/>
          </p:nvPr>
        </p:nvSpPr>
        <p:spPr>
          <a:xfrm>
            <a:off x="400401" y="2718054"/>
            <a:ext cx="4044599" cy="3207258"/>
          </a:xfrm>
          <a:prstGeom prst="rect">
            <a:avLst/>
          </a:prstGeom>
        </p:spPr>
        <p:txBody>
          <a:bodyPr spcFirstLastPara="1" vert="horz" lIns="0" tIns="45700" rIns="0" bIns="45700" rtlCol="0" anchor="t" anchorCtr="0">
            <a:noAutofit/>
          </a:bodyPr>
          <a:lstStyle/>
          <a:p>
            <a:pPr marL="421640" indent="-457200" rtl="0">
              <a:lnSpc>
                <a:spcPct val="100000"/>
              </a:lnSpc>
              <a:spcBef>
                <a:spcPts val="0"/>
              </a:spcBef>
              <a:spcAft>
                <a:spcPts val="0"/>
              </a:spcAft>
              <a:buSzPts val="2000"/>
              <a:buFont typeface="Courier New" panose="020B0604020202020204" pitchFamily="34" charset="0"/>
              <a:buChar char="o"/>
            </a:pPr>
            <a:r>
              <a:rPr lang="en-US" sz="2000" dirty="0"/>
              <a:t>Proofreading</a:t>
            </a:r>
            <a:endParaRPr lang="en-US" sz="2000">
              <a:cs typeface="Calibri" panose="020F0502020204030204"/>
            </a:endParaRPr>
          </a:p>
          <a:p>
            <a:pPr marL="421640" indent="-457200">
              <a:lnSpc>
                <a:spcPct val="100000"/>
              </a:lnSpc>
              <a:spcBef>
                <a:spcPts val="1400"/>
              </a:spcBef>
              <a:buSzPts val="2000"/>
              <a:buFont typeface="Courier New" panose="020B0604020202020204" pitchFamily="34" charset="0"/>
              <a:buChar char="o"/>
            </a:pPr>
            <a:r>
              <a:rPr lang="en-US" sz="2000" dirty="0"/>
              <a:t>Design Evaluation </a:t>
            </a:r>
            <a:endParaRPr lang="en-US" sz="2000">
              <a:cs typeface="Calibri" panose="020F0502020204030204"/>
            </a:endParaRPr>
          </a:p>
          <a:p>
            <a:pPr marL="421640" indent="-457200">
              <a:lnSpc>
                <a:spcPct val="100000"/>
              </a:lnSpc>
              <a:spcBef>
                <a:spcPts val="1400"/>
              </a:spcBef>
              <a:buSzPts val="2000"/>
              <a:buFont typeface="Courier New" panose="020B0604020202020204" pitchFamily="34" charset="0"/>
              <a:buChar char="o"/>
            </a:pPr>
            <a:r>
              <a:rPr lang="en-US" sz="2000" dirty="0"/>
              <a:t>Framing </a:t>
            </a:r>
            <a:endParaRPr lang="en-US" sz="2000">
              <a:cs typeface="Calibri" panose="020F0502020204030204"/>
            </a:endParaRPr>
          </a:p>
          <a:p>
            <a:pPr marL="421640" indent="-457200" rtl="0">
              <a:lnSpc>
                <a:spcPct val="100000"/>
              </a:lnSpc>
              <a:spcBef>
                <a:spcPts val="1400"/>
              </a:spcBef>
              <a:spcAft>
                <a:spcPts val="0"/>
              </a:spcAft>
              <a:buSzPts val="2000"/>
              <a:buFont typeface="Courier New" panose="020B0604020202020204" pitchFamily="34" charset="0"/>
              <a:buChar char="o"/>
            </a:pPr>
            <a:r>
              <a:rPr lang="en-US" sz="2000" dirty="0"/>
              <a:t>Typefaces</a:t>
            </a:r>
            <a:endParaRPr lang="en-US" sz="2000">
              <a:cs typeface="Calibri" panose="020F0502020204030204"/>
            </a:endParaRPr>
          </a:p>
          <a:p>
            <a:pPr marL="421640" indent="-457200" rtl="0">
              <a:lnSpc>
                <a:spcPct val="100000"/>
              </a:lnSpc>
              <a:spcBef>
                <a:spcPts val="1400"/>
              </a:spcBef>
              <a:spcAft>
                <a:spcPts val="0"/>
              </a:spcAft>
              <a:buSzPts val="2000"/>
              <a:buFont typeface="Courier New" panose="020B0604020202020204" pitchFamily="34" charset="0"/>
              <a:buChar char="o"/>
            </a:pPr>
            <a:r>
              <a:rPr lang="en-US" sz="2000" dirty="0"/>
              <a:t>Paragraphs</a:t>
            </a:r>
            <a:endParaRPr lang="en-US" sz="2000">
              <a:cs typeface="Calibri" panose="020F0502020204030204"/>
            </a:endParaRPr>
          </a:p>
          <a:p>
            <a:pPr marL="421640" indent="-457200">
              <a:lnSpc>
                <a:spcPct val="100000"/>
              </a:lnSpc>
              <a:spcBef>
                <a:spcPts val="1400"/>
              </a:spcBef>
              <a:buSzPts val="2000"/>
              <a:buFont typeface="Courier New" panose="020B0604020202020204" pitchFamily="34" charset="0"/>
              <a:buChar char="o"/>
            </a:pPr>
            <a:r>
              <a:rPr lang="en-US" sz="2000" dirty="0"/>
              <a:t>Visual Aids </a:t>
            </a:r>
            <a:endParaRPr lang="en-US" sz="2000">
              <a:cs typeface="Calibri" panose="020F0502020204030204"/>
            </a:endParaRPr>
          </a:p>
          <a:p>
            <a:pPr marL="421640" indent="-457200">
              <a:lnSpc>
                <a:spcPct val="100000"/>
              </a:lnSpc>
              <a:spcBef>
                <a:spcPts val="1400"/>
              </a:spcBef>
              <a:buSzPts val="2000"/>
              <a:buFont typeface="Courier New" panose="020B0604020202020204" pitchFamily="34" charset="0"/>
              <a:buChar char="o"/>
            </a:pPr>
            <a:r>
              <a:rPr lang="en-US" sz="2000" dirty="0"/>
              <a:t>Designing Interactive Documents </a:t>
            </a:r>
            <a:endParaRPr lang="en-US" sz="2000">
              <a:cs typeface="Calibri" panose="020F0502020204030204"/>
            </a:endParaRPr>
          </a:p>
        </p:txBody>
      </p:sp>
      <p:pic>
        <p:nvPicPr>
          <p:cNvPr id="2" name="Picture 2">
            <a:extLst>
              <a:ext uri="{FF2B5EF4-FFF2-40B4-BE49-F238E27FC236}">
                <a16:creationId xmlns:a16="http://schemas.microsoft.com/office/drawing/2014/main" id="{413E27F1-1C3A-F9F0-79F2-D2340E02F6C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901184" y="1186377"/>
            <a:ext cx="6922008" cy="45858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3"/>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Freeform: Shape 83">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6" name="Freeform: Shape 85">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Google Shape;204;p17"/>
          <p:cNvSpPr txBox="1">
            <a:spLocks noGrp="1"/>
          </p:cNvSpPr>
          <p:nvPr>
            <p:ph type="title"/>
          </p:nvPr>
        </p:nvSpPr>
        <p:spPr>
          <a:xfrm>
            <a:off x="838200" y="253397"/>
            <a:ext cx="10515600" cy="127323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a:t>KEY TAKEAWAY</a:t>
            </a:r>
          </a:p>
        </p:txBody>
      </p:sp>
      <p:sp>
        <p:nvSpPr>
          <p:cNvPr id="88" name="Rectangle 87">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5" name="Google Shape;205;p17"/>
          <p:cNvSpPr txBox="1">
            <a:spLocks noGrp="1"/>
          </p:cNvSpPr>
          <p:nvPr>
            <p:ph idx="1"/>
          </p:nvPr>
        </p:nvSpPr>
        <p:spPr>
          <a:xfrm>
            <a:off x="838200" y="2478024"/>
            <a:ext cx="10515600" cy="3694176"/>
          </a:xfrm>
          <a:prstGeom prst="rect">
            <a:avLst/>
          </a:prstGeom>
        </p:spPr>
        <p:txBody>
          <a:bodyPr spcFirstLastPara="1" lIns="0" tIns="45700" rIns="0" bIns="45700" anchorCtr="0">
            <a:normAutofit/>
          </a:bodyPr>
          <a:lstStyle/>
          <a:p>
            <a:pPr marL="457200" lvl="0" indent="-457200" rtl="0">
              <a:spcBef>
                <a:spcPts val="0"/>
              </a:spcBef>
              <a:spcAft>
                <a:spcPts val="0"/>
              </a:spcAft>
              <a:buSzPts val="2000"/>
              <a:buFont typeface="Calibri"/>
              <a:buAutoNum type="arabicPeriod"/>
            </a:pPr>
            <a:r>
              <a:rPr lang="en-US" sz="2200"/>
              <a:t>The four main categories—content, organization, style, and readability—provide a template for general revision. </a:t>
            </a:r>
          </a:p>
          <a:p>
            <a:pPr marL="457200" lvl="0" indent="-457200" rtl="0">
              <a:spcBef>
                <a:spcPts val="1400"/>
              </a:spcBef>
              <a:spcAft>
                <a:spcPts val="0"/>
              </a:spcAft>
              <a:buSzPts val="2000"/>
              <a:buFont typeface="Calibri"/>
              <a:buAutoNum type="arabicPeriod"/>
            </a:pPr>
            <a:r>
              <a:rPr lang="en-US" sz="2200"/>
              <a:t>By revising for format, facts, names, spelling, punctuation, and grammar, you can increase your chances of correcting many common errors in your writing. </a:t>
            </a:r>
          </a:p>
          <a:p>
            <a:pPr marL="457200" lvl="0" indent="-457200" rtl="0">
              <a:spcBef>
                <a:spcPts val="1400"/>
              </a:spcBef>
              <a:spcAft>
                <a:spcPts val="0"/>
              </a:spcAft>
              <a:buSzPts val="2000"/>
              <a:buFont typeface="Calibri"/>
              <a:buAutoNum type="arabicPeriod"/>
            </a:pPr>
            <a:r>
              <a:rPr lang="en-US" sz="2200"/>
              <a:t>Revising for style can increase a document’s clarity, conciseness, and professionalism. </a:t>
            </a:r>
          </a:p>
          <a:p>
            <a:pPr marL="457200" lvl="0" indent="-457200" rtl="0">
              <a:spcBef>
                <a:spcPts val="1400"/>
              </a:spcBef>
              <a:spcAft>
                <a:spcPts val="0"/>
              </a:spcAft>
              <a:buSzPts val="2000"/>
              <a:buFont typeface="Calibri"/>
              <a:buAutoNum type="arabicPeriod"/>
            </a:pPr>
            <a:r>
              <a:rPr lang="en-US" sz="2200"/>
              <a:t>When evaluating the work of others, make sure you understand the assignment, evaluate how well the writing carries out the assignment, evaluate assertions, check facts, and watch for errors. Deliver your evaluation with tact and diplomacy. </a:t>
            </a:r>
          </a:p>
          <a:p>
            <a:pPr marL="457200" lvl="0" indent="-457200" rtl="0">
              <a:spcBef>
                <a:spcPts val="1400"/>
              </a:spcBef>
              <a:spcAft>
                <a:spcPts val="0"/>
              </a:spcAft>
              <a:buSzPts val="2000"/>
              <a:buFont typeface="Calibri"/>
              <a:buAutoNum type="arabicPeriod"/>
            </a:pPr>
            <a:r>
              <a:rPr lang="en-US" sz="2200"/>
              <a:t>Proofreading and design put the finishing touches on a completed document. </a:t>
            </a:r>
          </a:p>
          <a:p>
            <a:pPr marL="457200" lvl="0" indent="-330200" rtl="0">
              <a:spcBef>
                <a:spcPts val="1400"/>
              </a:spcBef>
              <a:spcAft>
                <a:spcPts val="0"/>
              </a:spcAft>
              <a:buSzPts val="2000"/>
              <a:buFont typeface="Calibri"/>
              <a:buNone/>
            </a:pPr>
            <a:endParaRPr lang="en-US" sz="2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9"/>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Google Shape;210;p18"/>
          <p:cNvSpPr txBox="1">
            <a:spLocks noGrp="1"/>
          </p:cNvSpPr>
          <p:nvPr>
            <p:ph type="title"/>
          </p:nvPr>
        </p:nvSpPr>
        <p:spPr>
          <a:xfrm>
            <a:off x="841248" y="426720"/>
            <a:ext cx="10506456" cy="1919141"/>
          </a:xfrm>
          <a:prstGeom prst="rect">
            <a:avLst/>
          </a:prstGeom>
        </p:spPr>
        <p:txBody>
          <a:bodyPr spcFirstLastPara="1" lIns="91425" tIns="45700" rIns="91425" bIns="45700" anchor="b" anchorCtr="0">
            <a:normAutofit/>
          </a:bodyPr>
          <a:lstStyle/>
          <a:p>
            <a:pPr marL="0" lvl="0" indent="0" rtl="0">
              <a:spcBef>
                <a:spcPts val="0"/>
              </a:spcBef>
              <a:spcAft>
                <a:spcPts val="0"/>
              </a:spcAft>
              <a:buClr>
                <a:srgbClr val="3F3F3F"/>
              </a:buClr>
              <a:buSzPts val="4800"/>
              <a:buFont typeface="Calibri"/>
              <a:buNone/>
            </a:pPr>
            <a:r>
              <a:rPr lang="en-US" sz="6000"/>
              <a:t>EXERCISES </a:t>
            </a:r>
          </a:p>
        </p:txBody>
      </p:sp>
      <p:sp>
        <p:nvSpPr>
          <p:cNvPr id="90" name="Rectangle 8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2" name="Rectangle 9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1" name="Google Shape;211;p18"/>
          <p:cNvSpPr txBox="1">
            <a:spLocks noGrp="1"/>
          </p:cNvSpPr>
          <p:nvPr>
            <p:ph idx="1"/>
          </p:nvPr>
        </p:nvSpPr>
        <p:spPr>
          <a:xfrm>
            <a:off x="841248" y="3337269"/>
            <a:ext cx="10509504" cy="2905686"/>
          </a:xfrm>
          <a:prstGeom prst="rect">
            <a:avLst/>
          </a:prstGeom>
        </p:spPr>
        <p:txBody>
          <a:bodyPr spcFirstLastPara="1" vert="horz" lIns="0" tIns="45700" rIns="0" bIns="45700" rtlCol="0" anchor="t" anchorCtr="0">
            <a:normAutofit lnSpcReduction="10000"/>
          </a:bodyPr>
          <a:lstStyle/>
          <a:p>
            <a:pPr marL="457200" lvl="0" indent="-457200" rtl="0">
              <a:spcBef>
                <a:spcPts val="1400"/>
              </a:spcBef>
              <a:spcAft>
                <a:spcPts val="0"/>
              </a:spcAft>
              <a:buSzPts val="2000"/>
              <a:buFont typeface="Calibri"/>
              <a:buAutoNum type="arabicPeriod"/>
            </a:pPr>
            <a:r>
              <a:rPr lang="en-US" sz="2400" dirty="0"/>
              <a:t>Find an example of an error in a published document and share it with classmates.</a:t>
            </a:r>
            <a:endParaRPr lang="en-US" sz="2400" dirty="0">
              <a:cs typeface="Calibri"/>
            </a:endParaRPr>
          </a:p>
          <a:p>
            <a:pPr marL="457200" indent="-457200">
              <a:spcBef>
                <a:spcPts val="1400"/>
              </a:spcBef>
              <a:buSzPts val="2000"/>
              <a:buFont typeface="Calibri"/>
              <a:buAutoNum type="arabicPeriod"/>
            </a:pPr>
            <a:r>
              <a:rPr lang="en-US" sz="2400" dirty="0"/>
              <a:t>Find an example of a good example of effective business writing, review it, and share it with your classmates. </a:t>
            </a:r>
            <a:endParaRPr lang="en-US" sz="2400" dirty="0">
              <a:cs typeface="Calibri"/>
            </a:endParaRPr>
          </a:p>
          <a:p>
            <a:pPr marL="457200" indent="-457200">
              <a:spcBef>
                <a:spcPts val="1400"/>
              </a:spcBef>
              <a:buSzPts val="2000"/>
              <a:buFont typeface="Calibri"/>
              <a:buAutoNum type="arabicPeriod"/>
            </a:pPr>
            <a:r>
              <a:rPr lang="en-US" sz="2400" dirty="0"/>
              <a:t>With a writing assignment in draft form from your class, swap with a classmate and review the spelling, grammar, and punctuation, using proofreading marks where applicable.  </a:t>
            </a:r>
            <a:endParaRPr lang="en-US" sz="2400" dirty="0">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7926AC-EBF7-C543-F4AA-F5ADC7C49199}"/>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Q&amp;A</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224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Google Shape;112;p2"/>
          <p:cNvSpPr txBox="1">
            <a:spLocks noGrp="1"/>
          </p:cNvSpPr>
          <p:nvPr>
            <p:ph type="title"/>
          </p:nvPr>
        </p:nvSpPr>
        <p:spPr>
          <a:xfrm>
            <a:off x="640080" y="325369"/>
            <a:ext cx="4368602" cy="1956841"/>
          </a:xfrm>
          <a:prstGeom prst="rect">
            <a:avLst/>
          </a:prstGeom>
        </p:spPr>
        <p:txBody>
          <a:bodyPr spcFirstLastPara="1" lIns="91425" tIns="45700" rIns="91425" bIns="45700" anchor="b" anchorCtr="0">
            <a:normAutofit/>
          </a:bodyPr>
          <a:lstStyle/>
          <a:p>
            <a:pPr marL="0" lvl="0" indent="0" rtl="0">
              <a:spcBef>
                <a:spcPts val="0"/>
              </a:spcBef>
              <a:spcAft>
                <a:spcPts val="0"/>
              </a:spcAft>
              <a:buClr>
                <a:srgbClr val="3F3F3F"/>
              </a:buClr>
              <a:buSzPts val="4800"/>
              <a:buFont typeface="Calibri"/>
              <a:buNone/>
            </a:pPr>
            <a:r>
              <a:rPr lang="en-US" sz="5400" b="1"/>
              <a:t>Chapter outlines</a:t>
            </a:r>
            <a:endParaRPr lang="en-US" sz="5400"/>
          </a:p>
        </p:txBody>
      </p:sp>
      <p:sp>
        <p:nvSpPr>
          <p:cNvPr id="12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Google Shape;113;p2"/>
          <p:cNvSpPr txBox="1">
            <a:spLocks noGrp="1"/>
          </p:cNvSpPr>
          <p:nvPr>
            <p:ph idx="1"/>
          </p:nvPr>
        </p:nvSpPr>
        <p:spPr>
          <a:xfrm>
            <a:off x="640080" y="2872899"/>
            <a:ext cx="4243589" cy="3320668"/>
          </a:xfrm>
          <a:prstGeom prst="rect">
            <a:avLst/>
          </a:prstGeom>
        </p:spPr>
        <p:txBody>
          <a:bodyPr spcFirstLastPara="1" lIns="0" tIns="45700" rIns="0" bIns="45700" anchorCtr="0">
            <a:normAutofit/>
          </a:bodyPr>
          <a:lstStyle/>
          <a:p>
            <a:pPr marL="457200" lvl="0" indent="-457200" rtl="0">
              <a:spcBef>
                <a:spcPts val="0"/>
              </a:spcBef>
              <a:spcAft>
                <a:spcPts val="0"/>
              </a:spcAft>
              <a:buSzPts val="2000"/>
              <a:buFont typeface="Calibri"/>
              <a:buAutoNum type="arabicPeriod"/>
            </a:pPr>
            <a:r>
              <a:rPr lang="en-US" sz="2200"/>
              <a:t>General Revision Points to Consider</a:t>
            </a:r>
          </a:p>
          <a:p>
            <a:pPr marL="457200" lvl="0" indent="-457200" rtl="0">
              <a:spcBef>
                <a:spcPts val="1400"/>
              </a:spcBef>
              <a:spcAft>
                <a:spcPts val="0"/>
              </a:spcAft>
              <a:buSzPts val="2000"/>
              <a:buFont typeface="Calibri"/>
              <a:buAutoNum type="arabicPeriod"/>
            </a:pPr>
            <a:r>
              <a:rPr lang="en-US" sz="2200"/>
              <a:t>Specific Revision Points to Consider</a:t>
            </a:r>
          </a:p>
          <a:p>
            <a:pPr marL="457200" lvl="0" indent="-457200" rtl="0">
              <a:spcBef>
                <a:spcPts val="1400"/>
              </a:spcBef>
              <a:spcAft>
                <a:spcPts val="0"/>
              </a:spcAft>
              <a:buSzPts val="2000"/>
              <a:buFont typeface="Calibri"/>
              <a:buAutoNum type="arabicPeriod"/>
            </a:pPr>
            <a:r>
              <a:rPr lang="en-US" sz="2200"/>
              <a:t>Style Revisions  </a:t>
            </a:r>
          </a:p>
          <a:p>
            <a:pPr marL="457200" lvl="0" indent="-457200" rtl="0">
              <a:spcBef>
                <a:spcPts val="1400"/>
              </a:spcBef>
              <a:spcAft>
                <a:spcPts val="0"/>
              </a:spcAft>
              <a:buSzPts val="2000"/>
              <a:buFont typeface="Calibri"/>
              <a:buAutoNum type="arabicPeriod"/>
            </a:pPr>
            <a:r>
              <a:rPr lang="en-US" sz="2200"/>
              <a:t>Evaluating the Work of Others </a:t>
            </a:r>
          </a:p>
          <a:p>
            <a:pPr marL="457200" lvl="0" indent="-457200" rtl="0">
              <a:spcBef>
                <a:spcPts val="1400"/>
              </a:spcBef>
              <a:spcAft>
                <a:spcPts val="0"/>
              </a:spcAft>
              <a:buSzPts val="2000"/>
              <a:buFont typeface="Calibri"/>
              <a:buAutoNum type="arabicPeriod"/>
            </a:pPr>
            <a:r>
              <a:rPr lang="en-US" sz="2200"/>
              <a:t>Proofreading and Design Evaluation </a:t>
            </a:r>
          </a:p>
        </p:txBody>
      </p:sp>
      <p:pic>
        <p:nvPicPr>
          <p:cNvPr id="115" name="Picture 114" descr="Different coloured organisers">
            <a:extLst>
              <a:ext uri="{FF2B5EF4-FFF2-40B4-BE49-F238E27FC236}">
                <a16:creationId xmlns:a16="http://schemas.microsoft.com/office/drawing/2014/main" id="{095ED76C-48DC-4F87-C170-EC7A423BC21F}"/>
              </a:ext>
            </a:extLst>
          </p:cNvPr>
          <p:cNvPicPr>
            <a:picLocks noChangeAspect="1"/>
          </p:cNvPicPr>
          <p:nvPr/>
        </p:nvPicPr>
        <p:blipFill rotWithShape="1">
          <a:blip r:embed="rId3"/>
          <a:srcRect l="19868" r="19450"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7"/>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Google Shape;118;p3"/>
          <p:cNvSpPr txBox="1">
            <a:spLocks noGrp="1"/>
          </p:cNvSpPr>
          <p:nvPr>
            <p:ph type="title"/>
          </p:nvPr>
        </p:nvSpPr>
        <p:spPr>
          <a:xfrm>
            <a:off x="841248" y="548640"/>
            <a:ext cx="3600860" cy="5431536"/>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5400" b="1"/>
              <a:t>LEARNING OBJECTIVES</a:t>
            </a:r>
            <a:endParaRPr lang="en-US" sz="5400"/>
          </a:p>
        </p:txBody>
      </p:sp>
      <p:sp>
        <p:nvSpPr>
          <p:cNvPr id="12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Google Shape;119;p3"/>
          <p:cNvSpPr txBox="1">
            <a:spLocks noGrp="1"/>
          </p:cNvSpPr>
          <p:nvPr>
            <p:ph idx="1"/>
          </p:nvPr>
        </p:nvSpPr>
        <p:spPr>
          <a:xfrm>
            <a:off x="5126418" y="552091"/>
            <a:ext cx="6224335" cy="5431536"/>
          </a:xfrm>
          <a:prstGeom prst="rect">
            <a:avLst/>
          </a:prstGeom>
        </p:spPr>
        <p:txBody>
          <a:bodyPr spcFirstLastPara="1" lIns="0" tIns="45700" rIns="0" bIns="45700" anchor="ctr" anchorCtr="0">
            <a:normAutofit/>
          </a:bodyPr>
          <a:lstStyle/>
          <a:p>
            <a:pPr marL="91440" lvl="0" indent="-127000" rtl="0">
              <a:spcBef>
                <a:spcPts val="0"/>
              </a:spcBef>
              <a:spcAft>
                <a:spcPts val="0"/>
              </a:spcAft>
              <a:buSzPts val="2000"/>
              <a:buChar char=" "/>
            </a:pPr>
            <a:r>
              <a:rPr lang="en-US" sz="2000" b="1"/>
              <a:t>By the end of this section, you will be able to:</a:t>
            </a:r>
            <a:endParaRPr lang="en-US" sz="2000"/>
          </a:p>
          <a:p>
            <a:pPr marL="91440" lvl="0" indent="-127000" rtl="0">
              <a:spcBef>
                <a:spcPts val="1400"/>
              </a:spcBef>
              <a:spcAft>
                <a:spcPts val="0"/>
              </a:spcAft>
              <a:buSzPts val="2000"/>
              <a:buChar char=" "/>
            </a:pPr>
            <a:r>
              <a:rPr lang="en-US" sz="2000"/>
              <a:t>1. Discuss the process of revision </a:t>
            </a:r>
          </a:p>
          <a:p>
            <a:pPr marL="91440" lvl="0" indent="-127000" rtl="0">
              <a:spcBef>
                <a:spcPts val="1400"/>
              </a:spcBef>
              <a:spcAft>
                <a:spcPts val="0"/>
              </a:spcAft>
              <a:buSzPts val="2000"/>
              <a:buChar char=" "/>
            </a:pPr>
            <a:r>
              <a:rPr lang="en-US" sz="2000"/>
              <a:t>2. List three general elements of every document that require revision</a:t>
            </a:r>
          </a:p>
          <a:p>
            <a:pPr marL="91440" lvl="0" indent="-127000" rtl="0">
              <a:spcBef>
                <a:spcPts val="1400"/>
              </a:spcBef>
              <a:spcAft>
                <a:spcPts val="0"/>
              </a:spcAft>
              <a:buSzPts val="2000"/>
              <a:buChar char=" "/>
            </a:pPr>
            <a:r>
              <a:rPr lang="en-US" sz="2000"/>
              <a:t>3. List six specific elements of every document to check for revision </a:t>
            </a:r>
          </a:p>
          <a:p>
            <a:pPr marL="91440" lvl="0" indent="-127000" rtl="0">
              <a:spcBef>
                <a:spcPts val="1400"/>
              </a:spcBef>
              <a:spcAft>
                <a:spcPts val="0"/>
              </a:spcAft>
              <a:buSzPts val="2000"/>
              <a:buChar char=" "/>
            </a:pPr>
            <a:r>
              <a:rPr lang="en-US" sz="2000"/>
              <a:t>4. Discuss and demonstrate the use of twelve points to consider for style revisions.</a:t>
            </a:r>
          </a:p>
          <a:p>
            <a:pPr marL="91440" lvl="0" indent="-127000" rtl="0">
              <a:spcBef>
                <a:spcPts val="1400"/>
              </a:spcBef>
              <a:spcAft>
                <a:spcPts val="0"/>
              </a:spcAft>
              <a:buSzPts val="2000"/>
              <a:buChar char=" "/>
            </a:pPr>
            <a:r>
              <a:rPr lang="en-US" sz="2000"/>
              <a:t>5. Describe five elements of critical analysis to use in evaluating someone else’s writing. </a:t>
            </a:r>
          </a:p>
          <a:p>
            <a:pPr marL="91440" lvl="0" indent="-127000" rtl="0">
              <a:spcBef>
                <a:spcPts val="1400"/>
              </a:spcBef>
              <a:spcAft>
                <a:spcPts val="0"/>
              </a:spcAft>
              <a:buSzPts val="2000"/>
              <a:buChar char=" "/>
            </a:pPr>
            <a:r>
              <a:rPr lang="en-US" sz="2000"/>
              <a:t>6. Demonstrate how to deliver an evaluation constructively and respectfully. </a:t>
            </a:r>
          </a:p>
          <a:p>
            <a:pPr marL="91440" lvl="0" indent="-127000" rtl="0">
              <a:spcBef>
                <a:spcPts val="1400"/>
              </a:spcBef>
              <a:spcAft>
                <a:spcPts val="0"/>
              </a:spcAft>
              <a:buSzPts val="2000"/>
              <a:buChar char=" "/>
            </a:pPr>
            <a:r>
              <a:rPr lang="en-US" sz="2000"/>
              <a:t>7. Understand the difference between revising and proofreading, and how to use proofreading marks.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9"/>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31" name="Google Shape;131;p5"/>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None/>
            </a:pPr>
            <a:r>
              <a:rPr lang="en-US"/>
              <a:t>Introduction</a:t>
            </a:r>
          </a:p>
        </p:txBody>
      </p:sp>
      <p:sp>
        <p:nvSpPr>
          <p:cNvPr id="130" name="Google Shape;130;p5"/>
          <p:cNvSpPr txBox="1">
            <a:spLocks noGrp="1"/>
          </p:cNvSpPr>
          <p:nvPr>
            <p:ph idx="1"/>
          </p:nvPr>
        </p:nvSpPr>
        <p:spPr>
          <a:xfrm>
            <a:off x="5302332" y="838199"/>
            <a:ext cx="6051468" cy="5338763"/>
          </a:xfrm>
          <a:prstGeom prst="rect">
            <a:avLst/>
          </a:prstGeom>
        </p:spPr>
        <p:txBody>
          <a:bodyPr spcFirstLastPara="1" lIns="0" tIns="45700" rIns="0" bIns="45700" anchor="ctr" anchorCtr="0">
            <a:normAutofit/>
          </a:bodyPr>
          <a:lstStyle/>
          <a:p>
            <a:pPr marL="91440" lvl="0" indent="-127000" rtl="0">
              <a:lnSpc>
                <a:spcPct val="150000"/>
              </a:lnSpc>
              <a:spcBef>
                <a:spcPts val="0"/>
              </a:spcBef>
              <a:spcAft>
                <a:spcPts val="0"/>
              </a:spcAft>
              <a:buSzPts val="2000"/>
              <a:buFont typeface="Noto Sans Symbols"/>
              <a:buChar char="❖"/>
            </a:pPr>
            <a:r>
              <a:rPr lang="en-US" sz="2000" dirty="0"/>
              <a:t>In every career, industry, and profession, today’s business climate is a results-oriented environment. </a:t>
            </a:r>
            <a:endParaRPr lang="en-US" dirty="0"/>
          </a:p>
          <a:p>
            <a:pPr marL="91440" lvl="0" indent="-127000" rtl="0">
              <a:lnSpc>
                <a:spcPct val="150000"/>
              </a:lnSpc>
              <a:spcBef>
                <a:spcPts val="1400"/>
              </a:spcBef>
              <a:spcAft>
                <a:spcPts val="0"/>
              </a:spcAft>
              <a:buSzPts val="2000"/>
              <a:buFont typeface="Noto Sans Symbols"/>
              <a:buChar char="❖"/>
            </a:pPr>
            <a:r>
              <a:rPr lang="en-US" sz="2000" dirty="0"/>
              <a:t>Regardless of what you write, there exists the possibility, even probability, that misunderstandings and miscommunications can and will occur. </a:t>
            </a:r>
            <a:endParaRPr lang="en-US" sz="2000" dirty="0">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36" name="Google Shape;136;p6"/>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a:t>1. General Revision Points to Consider</a:t>
            </a:r>
          </a:p>
        </p:txBody>
      </p:sp>
      <p:sp>
        <p:nvSpPr>
          <p:cNvPr id="137" name="Google Shape;137;p6"/>
          <p:cNvSpPr txBox="1">
            <a:spLocks noGrp="1"/>
          </p:cNvSpPr>
          <p:nvPr>
            <p:ph idx="1"/>
          </p:nvPr>
        </p:nvSpPr>
        <p:spPr>
          <a:xfrm>
            <a:off x="5302332" y="838199"/>
            <a:ext cx="6051468" cy="5338763"/>
          </a:xfrm>
          <a:prstGeom prst="rect">
            <a:avLst/>
          </a:prstGeom>
        </p:spPr>
        <p:txBody>
          <a:bodyPr spcFirstLastPara="1" lIns="0" tIns="45700" rIns="0" bIns="45700" anchor="ctr" anchorCtr="0">
            <a:normAutofit/>
          </a:bodyPr>
          <a:lstStyle/>
          <a:p>
            <a:pPr marL="91440" indent="-127000">
              <a:spcBef>
                <a:spcPts val="0"/>
              </a:spcBef>
              <a:buSzPts val="2000"/>
              <a:buFont typeface="Noto Sans Symbols"/>
              <a:buChar char="❖"/>
            </a:pPr>
            <a:r>
              <a:rPr lang="en-US" dirty="0"/>
              <a:t>Evaluate Content </a:t>
            </a:r>
            <a:endParaRPr lang="en-US" dirty="0">
              <a:cs typeface="Calibri"/>
            </a:endParaRPr>
          </a:p>
          <a:p>
            <a:pPr marL="91440" indent="-127000">
              <a:spcBef>
                <a:spcPts val="1400"/>
              </a:spcBef>
              <a:buSzPts val="2000"/>
              <a:buFont typeface="Noto Sans Symbols"/>
              <a:buChar char="❖"/>
            </a:pPr>
            <a:r>
              <a:rPr lang="en-US" dirty="0"/>
              <a:t>Evaluate Organization </a:t>
            </a:r>
            <a:endParaRPr lang="en-US" dirty="0">
              <a:cs typeface="Calibri"/>
            </a:endParaRPr>
          </a:p>
          <a:p>
            <a:pPr marL="91440" lvl="0" indent="-127000" rtl="0">
              <a:spcBef>
                <a:spcPts val="1400"/>
              </a:spcBef>
              <a:spcAft>
                <a:spcPts val="0"/>
              </a:spcAft>
              <a:buSzPts val="2000"/>
              <a:buFont typeface="Noto Sans Symbols"/>
              <a:buChar char="❖"/>
            </a:pPr>
            <a:r>
              <a:rPr lang="en-US" dirty="0"/>
              <a:t>Evaluate Style</a:t>
            </a:r>
            <a:endParaRPr lang="en-US" dirty="0">
              <a:cs typeface="Calibri"/>
            </a:endParaRPr>
          </a:p>
          <a:p>
            <a:pPr marL="91440" lvl="0" indent="-127000" rtl="0">
              <a:spcBef>
                <a:spcPts val="1400"/>
              </a:spcBef>
              <a:spcAft>
                <a:spcPts val="0"/>
              </a:spcAft>
              <a:buSzPts val="2000"/>
              <a:buFont typeface="Noto Sans Symbols"/>
              <a:buChar char="❖"/>
            </a:pPr>
            <a:r>
              <a:rPr lang="en-US" dirty="0"/>
              <a:t>Evaluate Readability</a:t>
            </a:r>
            <a:endParaRPr lang="en-US" dirty="0">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1"/>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36A8C8BD-71C3-4C0F-57ED-D68F5E21B875}"/>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5732" r="150" b="-1"/>
          <a:stretch/>
        </p:blipFill>
        <p:spPr>
          <a:xfrm>
            <a:off x="2522356" y="10"/>
            <a:ext cx="9669642" cy="6857990"/>
          </a:xfrm>
          <a:prstGeom prst="rect">
            <a:avLst/>
          </a:prstGeom>
        </p:spPr>
      </p:pic>
      <p:sp>
        <p:nvSpPr>
          <p:cNvPr id="86" name="Rectangle 8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Google Shape;142;p7"/>
          <p:cNvSpPr txBox="1">
            <a:spLocks noGrp="1"/>
          </p:cNvSpPr>
          <p:nvPr>
            <p:ph type="title"/>
          </p:nvPr>
        </p:nvSpPr>
        <p:spPr>
          <a:xfrm>
            <a:off x="838200" y="365125"/>
            <a:ext cx="3822189" cy="1899912"/>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a:t>Activity</a:t>
            </a:r>
          </a:p>
        </p:txBody>
      </p:sp>
      <p:sp>
        <p:nvSpPr>
          <p:cNvPr id="143" name="Google Shape;143;p7"/>
          <p:cNvSpPr txBox="1">
            <a:spLocks noGrp="1"/>
          </p:cNvSpPr>
          <p:nvPr>
            <p:ph idx="1"/>
          </p:nvPr>
        </p:nvSpPr>
        <p:spPr>
          <a:xfrm>
            <a:off x="838200" y="2434201"/>
            <a:ext cx="2815959" cy="3742762"/>
          </a:xfrm>
          <a:prstGeom prst="rect">
            <a:avLst/>
          </a:prstGeom>
        </p:spPr>
        <p:txBody>
          <a:bodyPr spcFirstLastPara="1" vert="horz" lIns="0" tIns="45700" rIns="0" bIns="45700" rtlCol="0" anchor="t" anchorCtr="0">
            <a:normAutofit/>
          </a:bodyPr>
          <a:lstStyle/>
          <a:p>
            <a:pPr marL="91440" lvl="0" indent="-127000" rtl="0">
              <a:lnSpc>
                <a:spcPct val="150000"/>
              </a:lnSpc>
              <a:spcBef>
                <a:spcPts val="0"/>
              </a:spcBef>
              <a:spcAft>
                <a:spcPts val="600"/>
              </a:spcAft>
              <a:buSzPts val="2000"/>
              <a:buChar char=" "/>
            </a:pPr>
            <a:r>
              <a:rPr lang="en-US" sz="2000" dirty="0"/>
              <a:t>Find a particularly good example of writing according to the above criteria. Review it and share it with your classmates. </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7"/>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48" name="Google Shape;148;p8"/>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a:t>2. Specific Revision Points to Consider </a:t>
            </a:r>
          </a:p>
        </p:txBody>
      </p:sp>
      <p:sp>
        <p:nvSpPr>
          <p:cNvPr id="149" name="Google Shape;149;p8"/>
          <p:cNvSpPr txBox="1">
            <a:spLocks noGrp="1"/>
          </p:cNvSpPr>
          <p:nvPr>
            <p:ph idx="1"/>
          </p:nvPr>
        </p:nvSpPr>
        <p:spPr>
          <a:xfrm>
            <a:off x="5302332" y="838199"/>
            <a:ext cx="6051468" cy="5338763"/>
          </a:xfrm>
          <a:prstGeom prst="rect">
            <a:avLst/>
          </a:prstGeom>
        </p:spPr>
        <p:txBody>
          <a:bodyPr spcFirstLastPara="1" lIns="0" tIns="45700" rIns="0" bIns="45700" anchor="ctr" anchorCtr="0">
            <a:normAutofit/>
          </a:bodyPr>
          <a:lstStyle/>
          <a:p>
            <a:pPr marL="457200" indent="-457200">
              <a:spcBef>
                <a:spcPts val="0"/>
              </a:spcBef>
              <a:buSzPts val="2000"/>
              <a:buFont typeface="Calibri"/>
              <a:buAutoNum type="arabicPeriod"/>
            </a:pPr>
            <a:r>
              <a:rPr lang="en-US" dirty="0"/>
              <a:t>Format </a:t>
            </a:r>
            <a:endParaRPr lang="en-US" dirty="0">
              <a:cs typeface="Calibri"/>
            </a:endParaRPr>
          </a:p>
          <a:p>
            <a:pPr marL="457200" indent="-457200">
              <a:spcBef>
                <a:spcPts val="1400"/>
              </a:spcBef>
              <a:buSzPts val="2000"/>
              <a:buFont typeface="Calibri"/>
              <a:buAutoNum type="arabicPeriod"/>
            </a:pPr>
            <a:r>
              <a:rPr lang="en-US" dirty="0"/>
              <a:t>Facts </a:t>
            </a:r>
            <a:endParaRPr lang="en-US" dirty="0">
              <a:cs typeface="Calibri"/>
            </a:endParaRPr>
          </a:p>
          <a:p>
            <a:pPr marL="457200" indent="-457200">
              <a:spcBef>
                <a:spcPts val="1400"/>
              </a:spcBef>
              <a:buSzPts val="2000"/>
              <a:buFont typeface="Calibri"/>
              <a:buAutoNum type="arabicPeriod"/>
            </a:pPr>
            <a:r>
              <a:rPr lang="en-US" dirty="0"/>
              <a:t>Names </a:t>
            </a:r>
            <a:endParaRPr lang="en-US" dirty="0">
              <a:cs typeface="Calibri"/>
            </a:endParaRPr>
          </a:p>
          <a:p>
            <a:pPr marL="457200" indent="-457200">
              <a:spcBef>
                <a:spcPts val="1400"/>
              </a:spcBef>
              <a:buSzPts val="2000"/>
              <a:buFont typeface="Calibri"/>
              <a:buAutoNum type="arabicPeriod"/>
            </a:pPr>
            <a:r>
              <a:rPr lang="en-US" dirty="0"/>
              <a:t>Spelling </a:t>
            </a:r>
            <a:endParaRPr lang="en-US" dirty="0">
              <a:cs typeface="Calibri"/>
            </a:endParaRPr>
          </a:p>
          <a:p>
            <a:pPr marL="457200" indent="-457200">
              <a:spcBef>
                <a:spcPts val="1400"/>
              </a:spcBef>
              <a:buSzPts val="2000"/>
              <a:buFont typeface="Calibri"/>
              <a:buAutoNum type="arabicPeriod"/>
            </a:pPr>
            <a:r>
              <a:rPr lang="en-US" dirty="0"/>
              <a:t>Punctuation </a:t>
            </a:r>
            <a:endParaRPr lang="en-US" dirty="0">
              <a:cs typeface="Calibri"/>
            </a:endParaRPr>
          </a:p>
          <a:p>
            <a:pPr marL="457200" lvl="0" indent="-457200" rtl="0">
              <a:spcBef>
                <a:spcPts val="1400"/>
              </a:spcBef>
              <a:spcAft>
                <a:spcPts val="0"/>
              </a:spcAft>
              <a:buSzPts val="2000"/>
              <a:buFont typeface="Calibri"/>
              <a:buAutoNum type="arabicPeriod"/>
            </a:pPr>
            <a:r>
              <a:rPr lang="en-US" dirty="0"/>
              <a:t>Grammar</a:t>
            </a:r>
            <a:endParaRPr lang="en-US" dirty="0">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3"/>
        <p:cNvGrpSpPr/>
        <p:nvPr/>
      </p:nvGrpSpPr>
      <p:grpSpPr>
        <a:xfrm>
          <a:off x="0" y="0"/>
          <a:ext cx="0" cy="0"/>
          <a:chOff x="0" y="0"/>
          <a:chExt cx="0" cy="0"/>
        </a:xfrm>
      </p:grpSpPr>
      <p:pic>
        <p:nvPicPr>
          <p:cNvPr id="2" name="Picture 2" descr="Free photo People Classmates University Campus Students - Max Pixel">
            <a:extLst>
              <a:ext uri="{FF2B5EF4-FFF2-40B4-BE49-F238E27FC236}">
                <a16:creationId xmlns:a16="http://schemas.microsoft.com/office/drawing/2014/main" id="{3B58F95D-CD2D-66FB-F4B6-D4858E75421B}"/>
              </a:ext>
            </a:extLst>
          </p:cNvPr>
          <p:cNvPicPr>
            <a:picLocks noChangeAspect="1"/>
          </p:cNvPicPr>
          <p:nvPr/>
        </p:nvPicPr>
        <p:blipFill rotWithShape="1">
          <a:blip r:embed="rId3"/>
          <a:srcRect t="13782" r="9091" b="9609"/>
          <a:stretch/>
        </p:blipFill>
        <p:spPr>
          <a:xfrm>
            <a:off x="20" y="10"/>
            <a:ext cx="12191980" cy="6857990"/>
          </a:xfrm>
          <a:prstGeom prst="rect">
            <a:avLst/>
          </a:prstGeom>
        </p:spPr>
      </p:pic>
      <p:sp>
        <p:nvSpPr>
          <p:cNvPr id="162" name="Rectangle 159">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Google Shape;154;p9"/>
          <p:cNvSpPr txBox="1">
            <a:spLocks noGrp="1"/>
          </p:cNvSpPr>
          <p:nvPr>
            <p:ph type="title"/>
          </p:nvPr>
        </p:nvSpPr>
        <p:spPr>
          <a:xfrm>
            <a:off x="594805" y="640263"/>
            <a:ext cx="3759240" cy="1344975"/>
          </a:xfrm>
          <a:prstGeom prst="rect">
            <a:avLst/>
          </a:prstGeom>
        </p:spPr>
        <p:txBody>
          <a:bodyPr spcFirstLastPara="1" vert="horz" lIns="91440" tIns="45720" rIns="91440" bIns="45720" rtlCol="0" anchorCtr="0">
            <a:normAutofit/>
          </a:bodyPr>
          <a:lstStyle/>
          <a:p>
            <a:pPr marL="0" lvl="0" indent="0">
              <a:spcAft>
                <a:spcPts val="0"/>
              </a:spcAft>
              <a:buClr>
                <a:srgbClr val="3F3F3F"/>
              </a:buClr>
              <a:buSzPts val="4800"/>
            </a:pPr>
            <a:r>
              <a:rPr lang="en-US" sz="4000"/>
              <a:t>Activity</a:t>
            </a:r>
          </a:p>
        </p:txBody>
      </p:sp>
      <p:sp>
        <p:nvSpPr>
          <p:cNvPr id="155" name="Google Shape;155;p9"/>
          <p:cNvSpPr txBox="1">
            <a:spLocks noGrp="1"/>
          </p:cNvSpPr>
          <p:nvPr>
            <p:ph idx="1"/>
          </p:nvPr>
        </p:nvSpPr>
        <p:spPr>
          <a:xfrm>
            <a:off x="594110" y="2121763"/>
            <a:ext cx="3764826" cy="3773010"/>
          </a:xfrm>
          <a:prstGeom prst="rect">
            <a:avLst/>
          </a:prstGeom>
        </p:spPr>
        <p:txBody>
          <a:bodyPr spcFirstLastPara="1" vert="horz" lIns="91440" tIns="45720" rIns="91440" bIns="45720" rtlCol="0" anchor="t" anchorCtr="0">
            <a:normAutofit/>
          </a:bodyPr>
          <a:lstStyle/>
          <a:p>
            <a:pPr marL="0" indent="0">
              <a:lnSpc>
                <a:spcPct val="150000"/>
              </a:lnSpc>
              <a:buSzPts val="2000"/>
              <a:buNone/>
            </a:pPr>
            <a:r>
              <a:rPr lang="en-US" sz="2400" dirty="0"/>
              <a:t>Find an example of an error in a published document and share it with classmates. </a:t>
            </a:r>
            <a:endParaRPr lang="en-US" sz="2400">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A838B7BE-48D9-DAF3-0691-2896EAFB4693}"/>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4750" t="9091" r="4342"/>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42F19A-FC99-8185-4FCD-54C6FDF60825}"/>
              </a:ext>
            </a:extLst>
          </p:cNvPr>
          <p:cNvSpPr>
            <a:spLocks noGrp="1"/>
          </p:cNvSpPr>
          <p:nvPr>
            <p:ph type="title"/>
          </p:nvPr>
        </p:nvSpPr>
        <p:spPr>
          <a:xfrm>
            <a:off x="594805" y="640263"/>
            <a:ext cx="3759240" cy="1344975"/>
          </a:xfrm>
        </p:spPr>
        <p:txBody>
          <a:bodyPr>
            <a:normAutofit/>
          </a:bodyPr>
          <a:lstStyle/>
          <a:p>
            <a:r>
              <a:rPr lang="en-US" sz="4000">
                <a:ea typeface="+mj-lt"/>
                <a:cs typeface="+mj-lt"/>
              </a:rPr>
              <a:t>3. Style Revisions </a:t>
            </a:r>
            <a:endParaRPr lang="en-US" sz="4000"/>
          </a:p>
        </p:txBody>
      </p:sp>
      <p:sp>
        <p:nvSpPr>
          <p:cNvPr id="3" name="Content Placeholder 2">
            <a:extLst>
              <a:ext uri="{FF2B5EF4-FFF2-40B4-BE49-F238E27FC236}">
                <a16:creationId xmlns:a16="http://schemas.microsoft.com/office/drawing/2014/main" id="{CDA31034-AB3A-2D36-8460-348739EE7900}"/>
              </a:ext>
            </a:extLst>
          </p:cNvPr>
          <p:cNvSpPr>
            <a:spLocks noGrp="1"/>
          </p:cNvSpPr>
          <p:nvPr>
            <p:ph idx="1"/>
          </p:nvPr>
        </p:nvSpPr>
        <p:spPr>
          <a:xfrm>
            <a:off x="594110" y="2121763"/>
            <a:ext cx="3764826" cy="3773010"/>
          </a:xfrm>
        </p:spPr>
        <p:txBody>
          <a:bodyPr vert="horz" lIns="91440" tIns="45720" rIns="91440" bIns="45720" rtlCol="0" anchor="t">
            <a:normAutofit/>
          </a:bodyPr>
          <a:lstStyle/>
          <a:p>
            <a:r>
              <a:rPr lang="en-US" sz="2400" dirty="0">
                <a:ea typeface="+mn-lt"/>
                <a:cs typeface="+mn-lt"/>
              </a:rPr>
              <a:t>Break Up Long Sentences </a:t>
            </a:r>
            <a:endParaRPr lang="en-US" sz="2400" dirty="0">
              <a:cs typeface="Calibri" panose="020F0502020204030204"/>
            </a:endParaRPr>
          </a:p>
          <a:p>
            <a:r>
              <a:rPr lang="en-US" sz="2400" dirty="0">
                <a:ea typeface="+mn-lt"/>
                <a:cs typeface="+mn-lt"/>
              </a:rPr>
              <a:t>Revise Big Words and Long Phrases </a:t>
            </a:r>
            <a:endParaRPr lang="en-US" sz="2400" dirty="0">
              <a:cs typeface="Calibri"/>
            </a:endParaRPr>
          </a:p>
          <a:p>
            <a:r>
              <a:rPr lang="en-US" sz="2400" dirty="0">
                <a:ea typeface="+mn-lt"/>
                <a:cs typeface="+mn-lt"/>
              </a:rPr>
              <a:t>Evaluate Long Prepositional Phrases </a:t>
            </a:r>
            <a:endParaRPr lang="en-US" sz="2400" dirty="0">
              <a:cs typeface="Calibri" panose="020F0502020204030204"/>
            </a:endParaRPr>
          </a:p>
          <a:p>
            <a:r>
              <a:rPr lang="en-US" sz="2400" dirty="0">
                <a:ea typeface="+mn-lt"/>
                <a:cs typeface="+mn-lt"/>
              </a:rPr>
              <a:t>Delete Repetitious Words </a:t>
            </a:r>
            <a:endParaRPr lang="en-US" sz="2400" dirty="0">
              <a:cs typeface="Calibri"/>
            </a:endParaRPr>
          </a:p>
          <a:p>
            <a:r>
              <a:rPr lang="en-US" sz="2400" dirty="0">
                <a:ea typeface="+mn-lt"/>
                <a:cs typeface="+mn-lt"/>
              </a:rPr>
              <a:t>Eliminate Archaic Expressions or References </a:t>
            </a:r>
            <a:endParaRPr lang="en-US" sz="2400" dirty="0">
              <a:cs typeface="Calibri"/>
            </a:endParaRPr>
          </a:p>
          <a:p>
            <a:r>
              <a:rPr lang="en-US" sz="2400" dirty="0">
                <a:ea typeface="+mn-lt"/>
                <a:cs typeface="+mn-lt"/>
              </a:rPr>
              <a:t>Avoid Fillers </a:t>
            </a:r>
            <a:endParaRPr lang="en-US" sz="2400" dirty="0">
              <a:cs typeface="Calibri"/>
            </a:endParaRPr>
          </a:p>
        </p:txBody>
      </p:sp>
    </p:spTree>
    <p:extLst>
      <p:ext uri="{BB962C8B-B14F-4D97-AF65-F5344CB8AC3E}">
        <p14:creationId xmlns:p14="http://schemas.microsoft.com/office/powerpoint/2010/main" val="30492963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1341</Words>
  <Application>Microsoft Office PowerPoint</Application>
  <PresentationFormat>Widescreen</PresentationFormat>
  <Paragraphs>98</Paragraphs>
  <Slides>19</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Courier New</vt:lpstr>
      <vt:lpstr>Noto Sans Symbols</vt:lpstr>
      <vt:lpstr>Office Theme</vt:lpstr>
      <vt:lpstr>Professional Writing</vt:lpstr>
      <vt:lpstr>Chapter outlines</vt:lpstr>
      <vt:lpstr>LEARNING OBJECTIVES</vt:lpstr>
      <vt:lpstr>Introduction</vt:lpstr>
      <vt:lpstr>1. General Revision Points to Consider</vt:lpstr>
      <vt:lpstr>Activity</vt:lpstr>
      <vt:lpstr>2. Specific Revision Points to Consider </vt:lpstr>
      <vt:lpstr>Activity</vt:lpstr>
      <vt:lpstr>3. Style Revisions </vt:lpstr>
      <vt:lpstr>3. Style Revisions (Cont)</vt:lpstr>
      <vt:lpstr>Activity</vt:lpstr>
      <vt:lpstr>4. Evaluating the Work of Others </vt:lpstr>
      <vt:lpstr>Five Steps in EVALUATION </vt:lpstr>
      <vt:lpstr>Delivering the Evaluation</vt:lpstr>
      <vt:lpstr>Activity</vt:lpstr>
      <vt:lpstr>5. Proofreading and Design Evaluation </vt:lpstr>
      <vt:lpstr>KEY TAKEAWAY</vt:lpstr>
      <vt:lpstr>EXERCISES </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Professional Writing</dc:title>
  <dc:creator>Admin</dc:creator>
  <cp:lastModifiedBy>Minh Hoa</cp:lastModifiedBy>
  <cp:revision>103</cp:revision>
  <dcterms:created xsi:type="dcterms:W3CDTF">2021-08-31T13:06:13Z</dcterms:created>
  <dcterms:modified xsi:type="dcterms:W3CDTF">2022-07-01T01:37:44Z</dcterms:modified>
</cp:coreProperties>
</file>